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8"/>
  </p:notesMasterIdLst>
  <p:handoutMasterIdLst>
    <p:handoutMasterId r:id="rId19"/>
  </p:handoutMasterIdLst>
  <p:sldIdLst>
    <p:sldId id="256" r:id="rId3"/>
    <p:sldId id="283" r:id="rId4"/>
    <p:sldId id="327" r:id="rId5"/>
    <p:sldId id="282" r:id="rId6"/>
    <p:sldId id="289" r:id="rId7"/>
    <p:sldId id="290" r:id="rId8"/>
    <p:sldId id="285" r:id="rId9"/>
    <p:sldId id="287" r:id="rId10"/>
    <p:sldId id="288" r:id="rId11"/>
    <p:sldId id="291" r:id="rId12"/>
    <p:sldId id="292" r:id="rId13"/>
    <p:sldId id="293" r:id="rId14"/>
    <p:sldId id="294" r:id="rId15"/>
    <p:sldId id="295" r:id="rId16"/>
    <p:sldId id="286" r:id="rId17"/>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64" autoAdjust="0"/>
    <p:restoredTop sz="87217" autoAdjust="0"/>
  </p:normalViewPr>
  <p:slideViewPr>
    <p:cSldViewPr snapToGrid="0" snapToObjects="1">
      <p:cViewPr varScale="1">
        <p:scale>
          <a:sx n="113" d="100"/>
          <a:sy n="113" d="100"/>
        </p:scale>
        <p:origin x="1016" y="-352"/>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2021/9/13</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2021/9/13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226798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EDA (Exploratory Data Analysis) </a:t>
            </a:r>
            <a:r>
              <a:rPr lang="zh-TW" altLang="en-US" sz="1200" b="0" i="0" kern="1200" dirty="0">
                <a:solidFill>
                  <a:schemeClr val="tx1"/>
                </a:solidFill>
                <a:effectLst/>
                <a:latin typeface="+mn-lt"/>
                <a:ea typeface="+mn-ea"/>
                <a:cs typeface="+mn-cs"/>
              </a:rPr>
              <a:t>探索式資料分析，主要概念是利用數據統計的方式視覺化資料。</a:t>
            </a:r>
            <a:r>
              <a:rPr lang="zh-TW" altLang="en-US" sz="1200" kern="1200" dirty="0">
                <a:solidFill>
                  <a:schemeClr val="tx1"/>
                </a:solidFill>
                <a:effectLst/>
                <a:latin typeface="+mn-lt"/>
                <a:ea typeface="+mn-ea"/>
                <a:cs typeface="+mn-cs"/>
              </a:rPr>
              <a:t>透過資料的探索式分析可以查看資料集當中每個特徵彼此的重要程度以及其資料分布狀況。</a:t>
            </a:r>
            <a:r>
              <a:rPr lang="en-TW" dirty="0">
                <a:effectLst/>
              </a:rPr>
              <a:t> </a:t>
            </a:r>
          </a:p>
          <a:p>
            <a:r>
              <a:rPr lang="zh-TW" altLang="en-US" sz="1200" b="0" i="0" kern="1200" dirty="0">
                <a:solidFill>
                  <a:schemeClr val="tx1"/>
                </a:solidFill>
                <a:effectLst/>
                <a:latin typeface="+mn-lt"/>
                <a:ea typeface="+mn-ea"/>
                <a:cs typeface="+mn-cs"/>
              </a:rPr>
              <a:t>做</a:t>
            </a:r>
            <a:r>
              <a:rPr lang="en-US" altLang="zh-TW" sz="1200" b="0" i="0" kern="1200" dirty="0">
                <a:solidFill>
                  <a:schemeClr val="tx1"/>
                </a:solidFill>
                <a:effectLst/>
                <a:latin typeface="+mn-lt"/>
                <a:ea typeface="+mn-ea"/>
                <a:cs typeface="+mn-cs"/>
              </a:rPr>
              <a:t>EDA</a:t>
            </a:r>
            <a:r>
              <a:rPr lang="zh-TW" altLang="en-US" sz="1200" b="0" i="0" kern="1200" dirty="0">
                <a:solidFill>
                  <a:schemeClr val="tx1"/>
                </a:solidFill>
                <a:effectLst/>
                <a:latin typeface="+mn-lt"/>
                <a:ea typeface="+mn-ea"/>
                <a:cs typeface="+mn-cs"/>
              </a:rPr>
              <a:t>的好處可以從各種面向先了解資料的狀況，以利後續的模型分析。</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844988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1129086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kern="1200" dirty="0">
                <a:solidFill>
                  <a:schemeClr val="tx1"/>
                </a:solidFill>
                <a:effectLst/>
                <a:latin typeface="+mn-lt"/>
                <a:ea typeface="+mn-ea"/>
                <a:cs typeface="+mn-cs"/>
              </a:rPr>
              <a:t>這張圖分爲兩部分，分別有對角線部分和非對角線部分。在對角線部分是以核密度估計圖（</a:t>
            </a:r>
            <a:r>
              <a:rPr lang="en-US" sz="1200" kern="1200" dirty="0">
                <a:solidFill>
                  <a:schemeClr val="tx1"/>
                </a:solidFill>
                <a:effectLst/>
                <a:latin typeface="+mn-lt"/>
                <a:ea typeface="+mn-ea"/>
                <a:cs typeface="+mn-cs"/>
              </a:rPr>
              <a:t>Kernel Density Estimation</a:t>
            </a:r>
            <a:r>
              <a:rPr lang="zh-TW" altLang="en-US" sz="1200" kern="1200" dirty="0">
                <a:solidFill>
                  <a:schemeClr val="tx1"/>
                </a:solidFill>
                <a:effectLst/>
                <a:latin typeface="+mn-lt"/>
                <a:ea typeface="+mn-ea"/>
                <a:cs typeface="+mn-cs"/>
              </a:rPr>
              <a:t>）的方式呈現，也就是用來看某一個特徵的分佈情況，</a:t>
            </a:r>
            <a:r>
              <a:rPr lang="en-US" sz="1200" kern="1200" dirty="0">
                <a:solidFill>
                  <a:schemeClr val="tx1"/>
                </a:solidFill>
                <a:effectLst/>
                <a:latin typeface="+mn-lt"/>
                <a:ea typeface="+mn-ea"/>
                <a:cs typeface="+mn-cs"/>
              </a:rPr>
              <a:t>x</a:t>
            </a:r>
            <a:r>
              <a:rPr lang="zh-TW" altLang="en-US" sz="1200" kern="1200" dirty="0">
                <a:solidFill>
                  <a:schemeClr val="tx1"/>
                </a:solidFill>
                <a:effectLst/>
                <a:latin typeface="+mn-lt"/>
                <a:ea typeface="+mn-ea"/>
                <a:cs typeface="+mn-cs"/>
              </a:rPr>
              <a:t>軸對應著該特徵的數值，</a:t>
            </a:r>
            <a:r>
              <a:rPr lang="en-US" sz="1200" kern="1200" dirty="0">
                <a:solidFill>
                  <a:schemeClr val="tx1"/>
                </a:solidFill>
                <a:effectLst/>
                <a:latin typeface="+mn-lt"/>
                <a:ea typeface="+mn-ea"/>
                <a:cs typeface="+mn-cs"/>
              </a:rPr>
              <a:t>y</a:t>
            </a:r>
            <a:r>
              <a:rPr lang="zh-TW" altLang="en-US" sz="1200" kern="1200" dirty="0">
                <a:solidFill>
                  <a:schemeClr val="tx1"/>
                </a:solidFill>
                <a:effectLst/>
                <a:latin typeface="+mn-lt"/>
                <a:ea typeface="+mn-ea"/>
                <a:cs typeface="+mn-cs"/>
              </a:rPr>
              <a:t>軸對應著該特徵的密度也就是特徵出現的頻率。在非對角線的部分為兩個特徵之間分佈的關聯散點圖。將任意兩個特徵進行配對，以其中一個爲橫座標，另一個爲縱座標，將所有的數據點繪製在圖上，用來衡量兩個變量的關聯程度。</a:t>
            </a:r>
            <a:r>
              <a:rPr lang="en-TW" dirty="0">
                <a:effectLst/>
              </a:rPr>
              <a:t> </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1724230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15</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13</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13</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AI &amp; Data </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69459" y="2329743"/>
            <a:ext cx="5537200" cy="840230"/>
          </a:xfrm>
        </p:spPr>
        <p:txBody>
          <a:bodyPr/>
          <a:lstStyle/>
          <a:p>
            <a:r>
              <a:rPr lang="zh-TW" altLang="en-US" sz="5400" dirty="0"/>
              <a:t>全民瘋</a:t>
            </a:r>
            <a:r>
              <a:rPr lang="en-US" altLang="zh-CN" sz="5400" dirty="0"/>
              <a:t>AI</a:t>
            </a:r>
            <a:r>
              <a:rPr lang="zh-TW" altLang="en-US" sz="5400" dirty="0"/>
              <a:t>系列</a:t>
            </a:r>
            <a:r>
              <a:rPr lang="en-US" altLang="zh-TW" sz="5400" dirty="0"/>
              <a:t>2.0</a:t>
            </a:r>
            <a:endParaRPr lang="zh-CN" altLang="en-US" sz="5400" dirty="0"/>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13</a:t>
            </a:r>
            <a:r>
              <a:rPr lang="zh-TW" altLang="en-US" dirty="0"/>
              <a:t>屆 </a:t>
            </a:r>
            <a:r>
              <a:rPr lang="en-US" altLang="zh-CN" dirty="0"/>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A0763-8481-D04E-AA07-D2872F9F19D5}"/>
              </a:ext>
            </a:extLst>
          </p:cNvPr>
          <p:cNvSpPr>
            <a:spLocks noGrp="1"/>
          </p:cNvSpPr>
          <p:nvPr>
            <p:ph type="body" sz="quarter" idx="10"/>
          </p:nvPr>
        </p:nvSpPr>
        <p:spPr>
          <a:xfrm>
            <a:off x="992875" y="245402"/>
            <a:ext cx="9315782" cy="590931"/>
          </a:xfrm>
        </p:spPr>
        <p:txBody>
          <a:bodyPr/>
          <a:lstStyle/>
          <a:p>
            <a:r>
              <a:rPr lang="zh-TW" altLang="en-US" dirty="0"/>
              <a:t>直方圖</a:t>
            </a:r>
          </a:p>
        </p:txBody>
      </p:sp>
      <p:pic>
        <p:nvPicPr>
          <p:cNvPr id="4" name="Picture 3">
            <a:extLst>
              <a:ext uri="{FF2B5EF4-FFF2-40B4-BE49-F238E27FC236}">
                <a16:creationId xmlns:a16="http://schemas.microsoft.com/office/drawing/2014/main" id="{53FF5BA1-BFE5-5648-94A8-76197CFB21A5}"/>
              </a:ext>
            </a:extLst>
          </p:cNvPr>
          <p:cNvPicPr>
            <a:picLocks noChangeAspect="1"/>
          </p:cNvPicPr>
          <p:nvPr/>
        </p:nvPicPr>
        <p:blipFill>
          <a:blip r:embed="rId2"/>
          <a:stretch>
            <a:fillRect/>
          </a:stretch>
        </p:blipFill>
        <p:spPr>
          <a:xfrm>
            <a:off x="3327400" y="1120172"/>
            <a:ext cx="5537200" cy="1231900"/>
          </a:xfrm>
          <a:prstGeom prst="rect">
            <a:avLst/>
          </a:prstGeom>
        </p:spPr>
      </p:pic>
      <p:pic>
        <p:nvPicPr>
          <p:cNvPr id="6" name="Picture 5">
            <a:extLst>
              <a:ext uri="{FF2B5EF4-FFF2-40B4-BE49-F238E27FC236}">
                <a16:creationId xmlns:a16="http://schemas.microsoft.com/office/drawing/2014/main" id="{B8B03ADC-A6ED-2F46-B1A7-84899AC71734}"/>
              </a:ext>
            </a:extLst>
          </p:cNvPr>
          <p:cNvPicPr>
            <a:picLocks noChangeAspect="1"/>
          </p:cNvPicPr>
          <p:nvPr/>
        </p:nvPicPr>
        <p:blipFill>
          <a:blip r:embed="rId3"/>
          <a:stretch>
            <a:fillRect/>
          </a:stretch>
        </p:blipFill>
        <p:spPr>
          <a:xfrm>
            <a:off x="4078416" y="2358250"/>
            <a:ext cx="4035168" cy="3846020"/>
          </a:xfrm>
          <a:prstGeom prst="rect">
            <a:avLst/>
          </a:prstGeom>
        </p:spPr>
      </p:pic>
    </p:spTree>
    <p:extLst>
      <p:ext uri="{BB962C8B-B14F-4D97-AF65-F5344CB8AC3E}">
        <p14:creationId xmlns:p14="http://schemas.microsoft.com/office/powerpoint/2010/main" val="1489210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BBBE8E-3FAC-E849-8BC4-1590DF06D15B}"/>
              </a:ext>
            </a:extLst>
          </p:cNvPr>
          <p:cNvSpPr>
            <a:spLocks noGrp="1"/>
          </p:cNvSpPr>
          <p:nvPr>
            <p:ph type="body" sz="quarter" idx="10"/>
          </p:nvPr>
        </p:nvSpPr>
        <p:spPr>
          <a:xfrm>
            <a:off x="992874" y="245402"/>
            <a:ext cx="10919039" cy="590931"/>
          </a:xfrm>
        </p:spPr>
        <p:txBody>
          <a:bodyPr/>
          <a:lstStyle/>
          <a:p>
            <a:r>
              <a:rPr lang="zh-TW" altLang="en-US" dirty="0"/>
              <a:t>核密度估計</a:t>
            </a:r>
            <a:r>
              <a:rPr lang="en-US" altLang="zh-TW" dirty="0"/>
              <a:t> </a:t>
            </a:r>
            <a:r>
              <a:rPr lang="en-US" dirty="0"/>
              <a:t>Kernel Density Estimation(KDE)</a:t>
            </a:r>
          </a:p>
        </p:txBody>
      </p:sp>
      <p:pic>
        <p:nvPicPr>
          <p:cNvPr id="4" name="Picture 3">
            <a:extLst>
              <a:ext uri="{FF2B5EF4-FFF2-40B4-BE49-F238E27FC236}">
                <a16:creationId xmlns:a16="http://schemas.microsoft.com/office/drawing/2014/main" id="{8F93AC8A-89A6-1547-B244-A22F7213C78A}"/>
              </a:ext>
            </a:extLst>
          </p:cNvPr>
          <p:cNvPicPr>
            <a:picLocks noChangeAspect="1"/>
          </p:cNvPicPr>
          <p:nvPr/>
        </p:nvPicPr>
        <p:blipFill>
          <a:blip r:embed="rId3"/>
          <a:stretch>
            <a:fillRect/>
          </a:stretch>
        </p:blipFill>
        <p:spPr>
          <a:xfrm>
            <a:off x="2274501" y="1073320"/>
            <a:ext cx="7099300" cy="584200"/>
          </a:xfrm>
          <a:prstGeom prst="rect">
            <a:avLst/>
          </a:prstGeom>
        </p:spPr>
      </p:pic>
      <p:pic>
        <p:nvPicPr>
          <p:cNvPr id="6" name="Picture 5">
            <a:extLst>
              <a:ext uri="{FF2B5EF4-FFF2-40B4-BE49-F238E27FC236}">
                <a16:creationId xmlns:a16="http://schemas.microsoft.com/office/drawing/2014/main" id="{0698E6F4-8DF1-BE4E-9CE2-9288ABCCA0BE}"/>
              </a:ext>
            </a:extLst>
          </p:cNvPr>
          <p:cNvPicPr>
            <a:picLocks noChangeAspect="1"/>
          </p:cNvPicPr>
          <p:nvPr/>
        </p:nvPicPr>
        <p:blipFill>
          <a:blip r:embed="rId4"/>
          <a:stretch>
            <a:fillRect/>
          </a:stretch>
        </p:blipFill>
        <p:spPr>
          <a:xfrm>
            <a:off x="3403136" y="1746227"/>
            <a:ext cx="4842030" cy="4370365"/>
          </a:xfrm>
          <a:prstGeom prst="rect">
            <a:avLst/>
          </a:prstGeom>
        </p:spPr>
      </p:pic>
    </p:spTree>
    <p:extLst>
      <p:ext uri="{BB962C8B-B14F-4D97-AF65-F5344CB8AC3E}">
        <p14:creationId xmlns:p14="http://schemas.microsoft.com/office/powerpoint/2010/main" val="1700634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30F072-EC97-D547-AB76-D780C487CB09}"/>
              </a:ext>
            </a:extLst>
          </p:cNvPr>
          <p:cNvSpPr>
            <a:spLocks noGrp="1"/>
          </p:cNvSpPr>
          <p:nvPr>
            <p:ph type="body" sz="quarter" idx="10"/>
          </p:nvPr>
        </p:nvSpPr>
        <p:spPr>
          <a:xfrm>
            <a:off x="992875" y="245402"/>
            <a:ext cx="9315782" cy="590931"/>
          </a:xfrm>
        </p:spPr>
        <p:txBody>
          <a:bodyPr/>
          <a:lstStyle/>
          <a:p>
            <a:r>
              <a:rPr lang="zh-TW" altLang="en-US" dirty="0"/>
              <a:t>關聯分析 </a:t>
            </a:r>
            <a:r>
              <a:rPr lang="en-US" altLang="zh-TW" dirty="0"/>
              <a:t>(</a:t>
            </a:r>
            <a:r>
              <a:rPr lang="en-US" dirty="0"/>
              <a:t>correlation map)</a:t>
            </a:r>
          </a:p>
        </p:txBody>
      </p:sp>
      <p:pic>
        <p:nvPicPr>
          <p:cNvPr id="4" name="Picture 3">
            <a:extLst>
              <a:ext uri="{FF2B5EF4-FFF2-40B4-BE49-F238E27FC236}">
                <a16:creationId xmlns:a16="http://schemas.microsoft.com/office/drawing/2014/main" id="{74F1BF43-371B-2349-B042-F1EA72E09524}"/>
              </a:ext>
            </a:extLst>
          </p:cNvPr>
          <p:cNvPicPr>
            <a:picLocks noChangeAspect="1"/>
          </p:cNvPicPr>
          <p:nvPr/>
        </p:nvPicPr>
        <p:blipFill>
          <a:blip r:embed="rId2"/>
          <a:stretch>
            <a:fillRect/>
          </a:stretch>
        </p:blipFill>
        <p:spPr>
          <a:xfrm>
            <a:off x="1149350" y="1219371"/>
            <a:ext cx="9893300" cy="1206500"/>
          </a:xfrm>
          <a:prstGeom prst="rect">
            <a:avLst/>
          </a:prstGeom>
        </p:spPr>
      </p:pic>
      <p:pic>
        <p:nvPicPr>
          <p:cNvPr id="6" name="Picture 5">
            <a:extLst>
              <a:ext uri="{FF2B5EF4-FFF2-40B4-BE49-F238E27FC236}">
                <a16:creationId xmlns:a16="http://schemas.microsoft.com/office/drawing/2014/main" id="{F9014B21-9E9B-1C48-89BD-1367E6CA884D}"/>
              </a:ext>
            </a:extLst>
          </p:cNvPr>
          <p:cNvPicPr>
            <a:picLocks noChangeAspect="1"/>
          </p:cNvPicPr>
          <p:nvPr/>
        </p:nvPicPr>
        <p:blipFill>
          <a:blip r:embed="rId3"/>
          <a:stretch>
            <a:fillRect/>
          </a:stretch>
        </p:blipFill>
        <p:spPr>
          <a:xfrm>
            <a:off x="3615930" y="2368351"/>
            <a:ext cx="4218254" cy="3927068"/>
          </a:xfrm>
          <a:prstGeom prst="rect">
            <a:avLst/>
          </a:prstGeom>
        </p:spPr>
      </p:pic>
    </p:spTree>
    <p:extLst>
      <p:ext uri="{BB962C8B-B14F-4D97-AF65-F5344CB8AC3E}">
        <p14:creationId xmlns:p14="http://schemas.microsoft.com/office/powerpoint/2010/main" val="605797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67EA1B-E04A-5642-AEFC-766B0D466E81}"/>
              </a:ext>
            </a:extLst>
          </p:cNvPr>
          <p:cNvSpPr>
            <a:spLocks noGrp="1"/>
          </p:cNvSpPr>
          <p:nvPr>
            <p:ph type="body" sz="quarter" idx="10"/>
          </p:nvPr>
        </p:nvSpPr>
        <p:spPr>
          <a:xfrm>
            <a:off x="992875" y="245402"/>
            <a:ext cx="9315782" cy="590931"/>
          </a:xfrm>
        </p:spPr>
        <p:txBody>
          <a:bodyPr/>
          <a:lstStyle/>
          <a:p>
            <a:r>
              <a:rPr lang="zh-TW" altLang="en-US" dirty="0"/>
              <a:t>散佈圖</a:t>
            </a:r>
          </a:p>
        </p:txBody>
      </p:sp>
      <p:pic>
        <p:nvPicPr>
          <p:cNvPr id="4" name="Picture 3">
            <a:extLst>
              <a:ext uri="{FF2B5EF4-FFF2-40B4-BE49-F238E27FC236}">
                <a16:creationId xmlns:a16="http://schemas.microsoft.com/office/drawing/2014/main" id="{23E97FAC-CA64-654C-89FF-0908C8AC1FCA}"/>
              </a:ext>
            </a:extLst>
          </p:cNvPr>
          <p:cNvPicPr>
            <a:picLocks noChangeAspect="1"/>
          </p:cNvPicPr>
          <p:nvPr/>
        </p:nvPicPr>
        <p:blipFill>
          <a:blip r:embed="rId2"/>
          <a:stretch>
            <a:fillRect/>
          </a:stretch>
        </p:blipFill>
        <p:spPr>
          <a:xfrm>
            <a:off x="818980" y="1048952"/>
            <a:ext cx="9194800" cy="558800"/>
          </a:xfrm>
          <a:prstGeom prst="rect">
            <a:avLst/>
          </a:prstGeom>
        </p:spPr>
      </p:pic>
      <p:pic>
        <p:nvPicPr>
          <p:cNvPr id="6" name="Picture 5">
            <a:extLst>
              <a:ext uri="{FF2B5EF4-FFF2-40B4-BE49-F238E27FC236}">
                <a16:creationId xmlns:a16="http://schemas.microsoft.com/office/drawing/2014/main" id="{F6917827-5F18-C84A-95E7-DF692C89D073}"/>
              </a:ext>
            </a:extLst>
          </p:cNvPr>
          <p:cNvPicPr>
            <a:picLocks noChangeAspect="1"/>
          </p:cNvPicPr>
          <p:nvPr/>
        </p:nvPicPr>
        <p:blipFill>
          <a:blip r:embed="rId3"/>
          <a:stretch>
            <a:fillRect/>
          </a:stretch>
        </p:blipFill>
        <p:spPr>
          <a:xfrm>
            <a:off x="699015" y="2377797"/>
            <a:ext cx="4334718" cy="3431251"/>
          </a:xfrm>
          <a:prstGeom prst="rect">
            <a:avLst/>
          </a:prstGeom>
        </p:spPr>
      </p:pic>
      <p:pic>
        <p:nvPicPr>
          <p:cNvPr id="8" name="Picture 7">
            <a:extLst>
              <a:ext uri="{FF2B5EF4-FFF2-40B4-BE49-F238E27FC236}">
                <a16:creationId xmlns:a16="http://schemas.microsoft.com/office/drawing/2014/main" id="{89B4D9F6-9E7A-A246-ABF2-501660E326AE}"/>
              </a:ext>
            </a:extLst>
          </p:cNvPr>
          <p:cNvPicPr>
            <a:picLocks noChangeAspect="1"/>
          </p:cNvPicPr>
          <p:nvPr/>
        </p:nvPicPr>
        <p:blipFill>
          <a:blip r:embed="rId4"/>
          <a:stretch>
            <a:fillRect/>
          </a:stretch>
        </p:blipFill>
        <p:spPr>
          <a:xfrm>
            <a:off x="794265" y="1649627"/>
            <a:ext cx="9080500" cy="558800"/>
          </a:xfrm>
          <a:prstGeom prst="rect">
            <a:avLst/>
          </a:prstGeom>
        </p:spPr>
      </p:pic>
      <p:pic>
        <p:nvPicPr>
          <p:cNvPr id="10" name="Picture 9">
            <a:extLst>
              <a:ext uri="{FF2B5EF4-FFF2-40B4-BE49-F238E27FC236}">
                <a16:creationId xmlns:a16="http://schemas.microsoft.com/office/drawing/2014/main" id="{0178D2E4-37EA-C341-A69E-DB89319CDA5F}"/>
              </a:ext>
            </a:extLst>
          </p:cNvPr>
          <p:cNvPicPr>
            <a:picLocks noChangeAspect="1"/>
          </p:cNvPicPr>
          <p:nvPr/>
        </p:nvPicPr>
        <p:blipFill>
          <a:blip r:embed="rId5"/>
          <a:stretch>
            <a:fillRect/>
          </a:stretch>
        </p:blipFill>
        <p:spPr>
          <a:xfrm>
            <a:off x="5930167" y="2509945"/>
            <a:ext cx="4165817" cy="3299103"/>
          </a:xfrm>
          <a:prstGeom prst="rect">
            <a:avLst/>
          </a:prstGeom>
        </p:spPr>
      </p:pic>
      <p:cxnSp>
        <p:nvCxnSpPr>
          <p:cNvPr id="11" name="Curved Connector 10">
            <a:extLst>
              <a:ext uri="{FF2B5EF4-FFF2-40B4-BE49-F238E27FC236}">
                <a16:creationId xmlns:a16="http://schemas.microsoft.com/office/drawing/2014/main" id="{1AC3E00F-D4B3-6B41-B9E9-8FD745CC8532}"/>
              </a:ext>
            </a:extLst>
          </p:cNvPr>
          <p:cNvCxnSpPr>
            <a:cxnSpLocks/>
            <a:stCxn id="4" idx="1"/>
            <a:endCxn id="6" idx="1"/>
          </p:cNvCxnSpPr>
          <p:nvPr/>
        </p:nvCxnSpPr>
        <p:spPr>
          <a:xfrm rot="10800000" flipV="1">
            <a:off x="699016" y="1328351"/>
            <a:ext cx="119965" cy="2765071"/>
          </a:xfrm>
          <a:prstGeom prst="curvedConnector3">
            <a:avLst>
              <a:gd name="adj1" fmla="val 445061"/>
            </a:avLst>
          </a:prstGeom>
          <a:noFill/>
          <a:ln w="9525" cap="flat" cmpd="sng" algn="ctr">
            <a:solidFill>
              <a:schemeClr val="accent1">
                <a:lumMod val="50000"/>
              </a:schemeClr>
            </a:solidFill>
            <a:prstDash val="lgDash"/>
            <a:tailEnd type="triangle"/>
          </a:ln>
          <a:effectLst/>
        </p:spPr>
      </p:cxnSp>
      <p:cxnSp>
        <p:nvCxnSpPr>
          <p:cNvPr id="15" name="Curved Connector 14">
            <a:extLst>
              <a:ext uri="{FF2B5EF4-FFF2-40B4-BE49-F238E27FC236}">
                <a16:creationId xmlns:a16="http://schemas.microsoft.com/office/drawing/2014/main" id="{F474D09C-C094-EC44-8D36-E79B0E7FE2D7}"/>
              </a:ext>
            </a:extLst>
          </p:cNvPr>
          <p:cNvCxnSpPr>
            <a:cxnSpLocks/>
            <a:stCxn id="8" idx="3"/>
            <a:endCxn id="10" idx="3"/>
          </p:cNvCxnSpPr>
          <p:nvPr/>
        </p:nvCxnSpPr>
        <p:spPr>
          <a:xfrm>
            <a:off x="9874765" y="1929027"/>
            <a:ext cx="221219" cy="2230470"/>
          </a:xfrm>
          <a:prstGeom prst="curvedConnector3">
            <a:avLst>
              <a:gd name="adj1" fmla="val 203337"/>
            </a:avLst>
          </a:prstGeom>
          <a:noFill/>
          <a:ln w="9525" cap="flat" cmpd="sng" algn="ctr">
            <a:solidFill>
              <a:schemeClr val="accent1">
                <a:lumMod val="50000"/>
              </a:schemeClr>
            </a:solidFill>
            <a:prstDash val="lgDash"/>
            <a:tailEnd type="triangle"/>
          </a:ln>
          <a:effectLst/>
        </p:spPr>
      </p:cxnSp>
    </p:spTree>
    <p:extLst>
      <p:ext uri="{BB962C8B-B14F-4D97-AF65-F5344CB8AC3E}">
        <p14:creationId xmlns:p14="http://schemas.microsoft.com/office/powerpoint/2010/main" val="3601661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FDA6A7-DD11-3743-A775-96D1B7FF5916}"/>
              </a:ext>
            </a:extLst>
          </p:cNvPr>
          <p:cNvSpPr>
            <a:spLocks noGrp="1"/>
          </p:cNvSpPr>
          <p:nvPr>
            <p:ph type="body" sz="quarter" idx="10"/>
          </p:nvPr>
        </p:nvSpPr>
        <p:spPr>
          <a:xfrm>
            <a:off x="992875" y="245402"/>
            <a:ext cx="9315782" cy="590931"/>
          </a:xfrm>
        </p:spPr>
        <p:txBody>
          <a:bodyPr/>
          <a:lstStyle/>
          <a:p>
            <a:r>
              <a:rPr lang="zh-TW" altLang="en-US" dirty="0"/>
              <a:t>箱形圖</a:t>
            </a:r>
          </a:p>
        </p:txBody>
      </p:sp>
      <p:pic>
        <p:nvPicPr>
          <p:cNvPr id="6" name="Picture 5">
            <a:extLst>
              <a:ext uri="{FF2B5EF4-FFF2-40B4-BE49-F238E27FC236}">
                <a16:creationId xmlns:a16="http://schemas.microsoft.com/office/drawing/2014/main" id="{6007FA6A-DE22-3E4B-9554-6E9C9DED48D8}"/>
              </a:ext>
            </a:extLst>
          </p:cNvPr>
          <p:cNvPicPr>
            <a:picLocks noChangeAspect="1"/>
          </p:cNvPicPr>
          <p:nvPr/>
        </p:nvPicPr>
        <p:blipFill>
          <a:blip r:embed="rId2"/>
          <a:stretch>
            <a:fillRect/>
          </a:stretch>
        </p:blipFill>
        <p:spPr>
          <a:xfrm>
            <a:off x="619577" y="984614"/>
            <a:ext cx="6860553" cy="3189654"/>
          </a:xfrm>
          <a:prstGeom prst="rect">
            <a:avLst/>
          </a:prstGeom>
        </p:spPr>
      </p:pic>
      <p:pic>
        <p:nvPicPr>
          <p:cNvPr id="4" name="Picture 3">
            <a:extLst>
              <a:ext uri="{FF2B5EF4-FFF2-40B4-BE49-F238E27FC236}">
                <a16:creationId xmlns:a16="http://schemas.microsoft.com/office/drawing/2014/main" id="{2C42E731-FEF9-414D-87B5-B5A856F9833A}"/>
              </a:ext>
            </a:extLst>
          </p:cNvPr>
          <p:cNvPicPr>
            <a:picLocks noChangeAspect="1"/>
          </p:cNvPicPr>
          <p:nvPr/>
        </p:nvPicPr>
        <p:blipFill>
          <a:blip r:embed="rId3"/>
          <a:stretch>
            <a:fillRect/>
          </a:stretch>
        </p:blipFill>
        <p:spPr>
          <a:xfrm>
            <a:off x="5895910" y="2892996"/>
            <a:ext cx="5936005" cy="3129893"/>
          </a:xfrm>
          <a:prstGeom prst="rect">
            <a:avLst/>
          </a:prstGeom>
        </p:spPr>
      </p:pic>
    </p:spTree>
    <p:extLst>
      <p:ext uri="{BB962C8B-B14F-4D97-AF65-F5344CB8AC3E}">
        <p14:creationId xmlns:p14="http://schemas.microsoft.com/office/powerpoint/2010/main" val="2532037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t>第</a:t>
            </a:r>
            <a:r>
              <a:rPr lang="en-US" altLang="zh-TW" dirty="0"/>
              <a:t>12</a:t>
            </a:r>
            <a:r>
              <a:rPr lang="zh-TW" altLang="en-US" dirty="0"/>
              <a:t>屆 </a:t>
            </a:r>
            <a:r>
              <a:rPr lang="en-US" altLang="zh-CN" dirty="0"/>
              <a:t>iT</a:t>
            </a:r>
            <a:r>
              <a:rPr lang="zh-TW" altLang="en-US" dirty="0"/>
              <a:t>邦幫忙 鐵人賽</a:t>
            </a:r>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a:xfrm>
            <a:off x="353896" y="409679"/>
            <a:ext cx="5537200" cy="590931"/>
          </a:xfrm>
        </p:spPr>
        <p:txBody>
          <a:bodyPr/>
          <a:lstStyle/>
          <a:p>
            <a:r>
              <a:rPr lang="en-US" dirty="0"/>
              <a:t>Day 4 </a:t>
            </a:r>
            <a:r>
              <a:rPr lang="zh-TW" altLang="en-US" dirty="0"/>
              <a:t>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r>
              <a:rPr lang="en-TW" dirty="0"/>
              <a:t>01</a:t>
            </a:r>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a:xfrm>
            <a:off x="1416990" y="1659058"/>
            <a:ext cx="3556000" cy="341632"/>
          </a:xfrm>
        </p:spPr>
        <p:txBody>
          <a:bodyPr/>
          <a:lstStyle/>
          <a:p>
            <a:r>
              <a:rPr lang="en-TW" sz="1800" dirty="0"/>
              <a:t>探索式分析 (EDA)</a:t>
            </a:r>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956287"/>
            <a:ext cx="4474107" cy="289503"/>
          </a:xfrm>
        </p:spPr>
        <p:txBody>
          <a:bodyPr/>
          <a:lstStyle/>
          <a:p>
            <a:r>
              <a:rPr lang="en-TW" sz="1100" dirty="0"/>
              <a:t>聊聊何謂 EDA，為何要做數據分析？</a:t>
            </a:r>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r>
              <a:rPr lang="en-TW" dirty="0"/>
              <a:t>02</a:t>
            </a:r>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a:xfrm>
            <a:off x="1416990" y="2941810"/>
            <a:ext cx="3556000" cy="341632"/>
          </a:xfrm>
        </p:spPr>
        <p:txBody>
          <a:bodyPr/>
          <a:lstStyle/>
          <a:p>
            <a:r>
              <a:rPr lang="en-TW" sz="1800" dirty="0"/>
              <a:t>撰寫第一支</a:t>
            </a:r>
            <a:r>
              <a:rPr lang="zh-TW" altLang="en-US" sz="1800" dirty="0"/>
              <a:t> </a:t>
            </a:r>
            <a:r>
              <a:rPr lang="en-TW" sz="1800" dirty="0"/>
              <a:t>EDA</a:t>
            </a:r>
            <a:r>
              <a:rPr lang="zh-TW" altLang="en-US" sz="1800" dirty="0"/>
              <a:t> </a:t>
            </a:r>
            <a:r>
              <a:rPr lang="en-TW" sz="1800" dirty="0"/>
              <a:t>程式</a:t>
            </a:r>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a:xfrm>
            <a:off x="1416989" y="3239039"/>
            <a:ext cx="4474107" cy="290657"/>
          </a:xfrm>
        </p:spPr>
        <p:txBody>
          <a:bodyPr/>
          <a:lstStyle/>
          <a:p>
            <a:r>
              <a:rPr lang="en-TW" sz="1100" dirty="0"/>
              <a:t>透過鳶尾花 (iris)</a:t>
            </a:r>
            <a:r>
              <a:rPr lang="zh-TW" altLang="en-US" sz="1100" dirty="0"/>
              <a:t> 資料集，來查看資料的分佈狀態</a:t>
            </a:r>
            <a:endParaRPr lang="en-TW" sz="1100" dirty="0"/>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13</a:t>
            </a:r>
            <a:r>
              <a:rPr lang="zh-TW" altLang="en-US" dirty="0"/>
              <a:t>屆 </a:t>
            </a:r>
            <a:r>
              <a:rPr lang="en-US" altLang="zh-CN" dirty="0"/>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535531"/>
          </a:xfrm>
        </p:spPr>
        <p:txBody>
          <a:bodyPr/>
          <a:lstStyle/>
          <a:p>
            <a:pPr lvl="0"/>
            <a:r>
              <a:rPr lang="zh-CN" altLang="en-US" sz="3200" kern="0" dirty="0"/>
              <a:t>探索式分析 </a:t>
            </a:r>
            <a:r>
              <a:rPr lang="en-US" altLang="zh-CN" sz="3200" kern="0" dirty="0"/>
              <a:t>(EDA)</a:t>
            </a:r>
          </a:p>
        </p:txBody>
      </p:sp>
    </p:spTree>
    <p:extLst>
      <p:ext uri="{BB962C8B-B14F-4D97-AF65-F5344CB8AC3E}">
        <p14:creationId xmlns:p14="http://schemas.microsoft.com/office/powerpoint/2010/main" val="2934523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E1AEA2A-58B7-7C4A-9142-9D42CD537711}"/>
              </a:ext>
            </a:extLst>
          </p:cNvPr>
          <p:cNvSpPr>
            <a:spLocks noGrp="1"/>
          </p:cNvSpPr>
          <p:nvPr>
            <p:ph type="body" sz="quarter" idx="10"/>
          </p:nvPr>
        </p:nvSpPr>
        <p:spPr/>
        <p:txBody>
          <a:bodyPr/>
          <a:lstStyle/>
          <a:p>
            <a:endParaRPr lang="en-TW"/>
          </a:p>
        </p:txBody>
      </p:sp>
      <p:sp>
        <p:nvSpPr>
          <p:cNvPr id="20" name="Rounded Rectangle 19">
            <a:extLst>
              <a:ext uri="{FF2B5EF4-FFF2-40B4-BE49-F238E27FC236}">
                <a16:creationId xmlns:a16="http://schemas.microsoft.com/office/drawing/2014/main" id="{ED1F7D4F-D50E-7940-9105-078101C08708}"/>
              </a:ext>
            </a:extLst>
          </p:cNvPr>
          <p:cNvSpPr/>
          <p:nvPr/>
        </p:nvSpPr>
        <p:spPr>
          <a:xfrm>
            <a:off x="1572232" y="2249394"/>
            <a:ext cx="4402666" cy="2964744"/>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21" name="Picture 2" descr="pandas - 维基百科，自由的百科全书">
            <a:extLst>
              <a:ext uri="{FF2B5EF4-FFF2-40B4-BE49-F238E27FC236}">
                <a16:creationId xmlns:a16="http://schemas.microsoft.com/office/drawing/2014/main" id="{C34D60FE-ED7B-E14C-8307-03607DED6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4672" y="2322782"/>
            <a:ext cx="3431822" cy="138702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NumPy - 维基百科，自由的百科全书">
            <a:extLst>
              <a:ext uri="{FF2B5EF4-FFF2-40B4-BE49-F238E27FC236}">
                <a16:creationId xmlns:a16="http://schemas.microsoft.com/office/drawing/2014/main" id="{618B2D39-C0B6-854A-9AE5-198C07A97F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4672" y="3499390"/>
            <a:ext cx="3337786" cy="14945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Learn Python Series (#10) - Matplotlib Part 1 — Steemit">
            <a:extLst>
              <a:ext uri="{FF2B5EF4-FFF2-40B4-BE49-F238E27FC236}">
                <a16:creationId xmlns:a16="http://schemas.microsoft.com/office/drawing/2014/main" id="{CC28468D-4BF5-064B-9BF6-7088BA0C16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0845" y="2258313"/>
            <a:ext cx="3888317" cy="145149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seaborn: statistical data visualization — seaborn 0.11.1 documentation">
            <a:extLst>
              <a:ext uri="{FF2B5EF4-FFF2-40B4-BE49-F238E27FC236}">
                <a16:creationId xmlns:a16="http://schemas.microsoft.com/office/drawing/2014/main" id="{7788D1E4-6A19-B044-A803-661445C863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0845" y="3859388"/>
            <a:ext cx="3941235" cy="1126067"/>
          </a:xfrm>
          <a:prstGeom prst="rect">
            <a:avLst/>
          </a:prstGeom>
          <a:noFill/>
          <a:extLst>
            <a:ext uri="{909E8E84-426E-40DD-AFC4-6F175D3DCCD1}">
              <a14:hiddenFill xmlns:a14="http://schemas.microsoft.com/office/drawing/2010/main">
                <a:solidFill>
                  <a:srgbClr val="FFFFFF"/>
                </a:solidFill>
              </a14:hiddenFill>
            </a:ext>
          </a:extLst>
        </p:spPr>
      </p:pic>
      <p:sp>
        <p:nvSpPr>
          <p:cNvPr id="25" name="Rounded Rectangle 24">
            <a:extLst>
              <a:ext uri="{FF2B5EF4-FFF2-40B4-BE49-F238E27FC236}">
                <a16:creationId xmlns:a16="http://schemas.microsoft.com/office/drawing/2014/main" id="{2FD072EC-2666-E64A-9FBB-8D6087A13198}"/>
              </a:ext>
            </a:extLst>
          </p:cNvPr>
          <p:cNvSpPr/>
          <p:nvPr/>
        </p:nvSpPr>
        <p:spPr>
          <a:xfrm>
            <a:off x="2956983" y="5328356"/>
            <a:ext cx="1727200" cy="5080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資料處理</a:t>
            </a:r>
          </a:p>
        </p:txBody>
      </p:sp>
      <p:sp>
        <p:nvSpPr>
          <p:cNvPr id="26" name="Rounded Rectangle 25">
            <a:extLst>
              <a:ext uri="{FF2B5EF4-FFF2-40B4-BE49-F238E27FC236}">
                <a16:creationId xmlns:a16="http://schemas.microsoft.com/office/drawing/2014/main" id="{3D74D54B-51FB-DB43-8EAB-09DC23B7E2C2}"/>
              </a:ext>
            </a:extLst>
          </p:cNvPr>
          <p:cNvSpPr/>
          <p:nvPr/>
        </p:nvSpPr>
        <p:spPr>
          <a:xfrm>
            <a:off x="7647862" y="5328356"/>
            <a:ext cx="1727200" cy="508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繪圖相關</a:t>
            </a:r>
          </a:p>
        </p:txBody>
      </p:sp>
      <p:sp>
        <p:nvSpPr>
          <p:cNvPr id="27" name="Rounded Rectangle 26">
            <a:extLst>
              <a:ext uri="{FF2B5EF4-FFF2-40B4-BE49-F238E27FC236}">
                <a16:creationId xmlns:a16="http://schemas.microsoft.com/office/drawing/2014/main" id="{6DFFA486-2DBF-CB44-81C8-67DD6DA2DEF9}"/>
              </a:ext>
            </a:extLst>
          </p:cNvPr>
          <p:cNvSpPr/>
          <p:nvPr/>
        </p:nvSpPr>
        <p:spPr>
          <a:xfrm>
            <a:off x="6310129" y="2258313"/>
            <a:ext cx="4402666" cy="2964744"/>
          </a:xfrm>
          <a:prstGeom prst="round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2248761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2</a:t>
            </a:r>
            <a:endParaRPr lang="zh-CN" altLang="en-US" kern="0" dirty="0"/>
          </a:p>
        </p:txBody>
      </p:sp>
      <p:sp>
        <p:nvSpPr>
          <p:cNvPr id="5" name="文本占位符 4"/>
          <p:cNvSpPr>
            <a:spLocks noGrp="1"/>
          </p:cNvSpPr>
          <p:nvPr>
            <p:ph type="body" sz="quarter" idx="12"/>
          </p:nvPr>
        </p:nvSpPr>
        <p:spPr>
          <a:xfrm>
            <a:off x="3327399" y="5603971"/>
            <a:ext cx="5537200" cy="701731"/>
          </a:xfrm>
        </p:spPr>
        <p:txBody>
          <a:bodyPr/>
          <a:lstStyle/>
          <a:p>
            <a:pPr lvl="0"/>
            <a:r>
              <a:rPr lang="en-US" altLang="zh-CN" sz="4400" kern="0" dirty="0"/>
              <a:t>[</a:t>
            </a:r>
            <a:r>
              <a:rPr lang="zh-CN" altLang="en-US" sz="4400" kern="0" dirty="0"/>
              <a:t>程式實作</a:t>
            </a:r>
            <a:r>
              <a:rPr lang="en-US" altLang="zh-CN" sz="4400" kern="0" dirty="0"/>
              <a:t>] EDA</a:t>
            </a:r>
            <a:endParaRPr lang="zh-CN" altLang="en-US" sz="5400" kern="0" dirty="0"/>
          </a:p>
        </p:txBody>
      </p:sp>
      <p:pic>
        <p:nvPicPr>
          <p:cNvPr id="6" name="Picture 5">
            <a:extLst>
              <a:ext uri="{FF2B5EF4-FFF2-40B4-BE49-F238E27FC236}">
                <a16:creationId xmlns:a16="http://schemas.microsoft.com/office/drawing/2014/main" id="{09E16352-B15F-0A44-BB8A-2B1C2535D6D3}"/>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3" name="Rectangle 2">
            <a:extLst>
              <a:ext uri="{FF2B5EF4-FFF2-40B4-BE49-F238E27FC236}">
                <a16:creationId xmlns:a16="http://schemas.microsoft.com/office/drawing/2014/main" id="{FDC24D1F-6567-5145-8B75-CC2002F41408}"/>
              </a:ext>
            </a:extLst>
          </p:cNvPr>
          <p:cNvSpPr/>
          <p:nvPr/>
        </p:nvSpPr>
        <p:spPr>
          <a:xfrm>
            <a:off x="2125101" y="1682016"/>
            <a:ext cx="9135763" cy="141577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5400" i="0" u="none" strike="noStrike" kern="0" cap="none" spc="500" normalizeH="0" noProof="0" dirty="0">
                <a:ln>
                  <a:noFill/>
                </a:ln>
                <a:solidFill>
                  <a:schemeClr val="accent3">
                    <a:lumMod val="25000"/>
                  </a:schemeClr>
                </a:solidFill>
                <a:effectLst/>
                <a:uLnTx/>
                <a:uFillTx/>
                <a:latin typeface="Calibri"/>
                <a:cs typeface="Calibri"/>
                <a:sym typeface="Calibri"/>
              </a:rPr>
              <a:t>試試看第一支</a:t>
            </a:r>
            <a:r>
              <a:rPr kumimoji="0" lang="en-US" altLang="zh-TW" sz="5400" i="0" u="none" strike="noStrike" kern="0" cap="none" spc="500" normalizeH="0" noProof="0" dirty="0">
                <a:ln>
                  <a:noFill/>
                </a:ln>
                <a:solidFill>
                  <a:schemeClr val="accent3">
                    <a:lumMod val="25000"/>
                  </a:schemeClr>
                </a:solidFill>
                <a:effectLst/>
                <a:uLnTx/>
                <a:uFillTx/>
                <a:latin typeface="Calibri"/>
                <a:cs typeface="Calibri"/>
                <a:sym typeface="Calibri"/>
              </a:rPr>
              <a:t>EDA</a:t>
            </a:r>
            <a:r>
              <a:rPr kumimoji="0" lang="zh-TW" altLang="en-US" sz="5400" i="0" u="none" strike="noStrike" kern="0" cap="none" spc="500" normalizeH="0" noProof="0" dirty="0">
                <a:ln>
                  <a:noFill/>
                </a:ln>
                <a:solidFill>
                  <a:schemeClr val="accent3">
                    <a:lumMod val="25000"/>
                  </a:schemeClr>
                </a:solidFill>
                <a:effectLst/>
                <a:uLnTx/>
                <a:uFillTx/>
                <a:latin typeface="Calibri"/>
                <a:cs typeface="Calibri"/>
                <a:sym typeface="Calibri"/>
              </a:rPr>
              <a:t>程式</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40229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C5488-205F-3F4E-99A7-0199969D6673}"/>
              </a:ext>
            </a:extLst>
          </p:cNvPr>
          <p:cNvSpPr>
            <a:spLocks noGrp="1"/>
          </p:cNvSpPr>
          <p:nvPr>
            <p:ph type="body" sz="quarter" idx="10"/>
          </p:nvPr>
        </p:nvSpPr>
        <p:spPr/>
        <p:txBody>
          <a:bodyPr/>
          <a:lstStyle/>
          <a:p>
            <a:r>
              <a:rPr lang="en-US" dirty="0" err="1"/>
              <a:t>鳶尾花朵</a:t>
            </a:r>
            <a:r>
              <a:rPr lang="en-US" dirty="0"/>
              <a:t>(iris)</a:t>
            </a:r>
            <a:r>
              <a:rPr lang="en-US" dirty="0" err="1"/>
              <a:t>資料集一覽</a:t>
            </a:r>
            <a:endParaRPr lang="en-TW" dirty="0"/>
          </a:p>
        </p:txBody>
      </p:sp>
      <p:sp>
        <p:nvSpPr>
          <p:cNvPr id="6" name="Text Placeholder 1">
            <a:extLst>
              <a:ext uri="{FF2B5EF4-FFF2-40B4-BE49-F238E27FC236}">
                <a16:creationId xmlns:a16="http://schemas.microsoft.com/office/drawing/2014/main" id="{A069F8AA-46D3-AA4F-A704-046F61ECF061}"/>
              </a:ext>
            </a:extLst>
          </p:cNvPr>
          <p:cNvSpPr txBox="1">
            <a:spLocks/>
          </p:cNvSpPr>
          <p:nvPr/>
        </p:nvSpPr>
        <p:spPr>
          <a:xfrm>
            <a:off x="815993" y="1173106"/>
            <a:ext cx="8229153" cy="1149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a:ln>
                  <a:noFill/>
                </a:ln>
                <a:solidFill>
                  <a:srgbClr val="595959"/>
                </a:solidFill>
                <a:effectLst/>
                <a:uLnTx/>
                <a:uFillTx/>
                <a:latin typeface="+mj-lt"/>
                <a:cs typeface="Calibri"/>
                <a:sym typeface="Calibri"/>
              </a:rPr>
              <a:t>總共有</a:t>
            </a:r>
            <a:r>
              <a:rPr kumimoji="0" lang="en-US" sz="2400" b="0" i="0" u="none" strike="noStrike" kern="0" cap="none" spc="0" normalizeH="0" baseline="0" noProof="0" dirty="0">
                <a:ln>
                  <a:noFill/>
                </a:ln>
                <a:solidFill>
                  <a:srgbClr val="C00000"/>
                </a:solidFill>
                <a:effectLst/>
                <a:uLnTx/>
                <a:uFillTx/>
                <a:latin typeface="+mj-lt"/>
                <a:cs typeface="Calibri"/>
                <a:sym typeface="Calibri"/>
              </a:rPr>
              <a:t>4個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輸入,</a:t>
            </a:r>
            <a:r>
              <a:rPr kumimoji="0" lang="en-US" sz="2400" b="0" i="0" u="none" strike="noStrike" kern="0" cap="none" spc="0" normalizeH="0" baseline="0" noProof="0" dirty="0">
                <a:ln>
                  <a:noFill/>
                </a:ln>
                <a:solidFill>
                  <a:srgbClr val="C00000"/>
                </a:solidFill>
                <a:effectLst/>
                <a:uLnTx/>
                <a:uFillTx/>
                <a:latin typeface="+mj-lt"/>
                <a:cs typeface="Calibri"/>
                <a:sym typeface="Calibri"/>
              </a:rPr>
              <a:t>1個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輸出</a:t>
            </a:r>
          </a:p>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err="1">
                <a:ln>
                  <a:noFill/>
                </a:ln>
                <a:solidFill>
                  <a:srgbClr val="595959"/>
                </a:solidFill>
                <a:effectLst/>
                <a:uLnTx/>
                <a:uFillTx/>
                <a:latin typeface="+mj-lt"/>
                <a:cs typeface="Calibri"/>
                <a:sym typeface="Calibri"/>
              </a:rPr>
              <a:t>資料特徵描述如下表</a:t>
            </a:r>
            <a:r>
              <a:rPr kumimoji="0" lang="en-US" sz="2400" b="0" i="0" u="none" strike="noStrike" kern="0" cap="none" spc="0" normalizeH="0" baseline="0" noProof="0" dirty="0">
                <a:ln>
                  <a:noFill/>
                </a:ln>
                <a:solidFill>
                  <a:srgbClr val="595959"/>
                </a:solidFill>
                <a:effectLst/>
                <a:uLnTx/>
                <a:uFillTx/>
                <a:latin typeface="+mj-lt"/>
                <a:cs typeface="Calibri"/>
                <a:sym typeface="Calibri"/>
              </a:rPr>
              <a:t>：</a:t>
            </a:r>
          </a:p>
        </p:txBody>
      </p:sp>
      <p:pic>
        <p:nvPicPr>
          <p:cNvPr id="7" name="Picture 6">
            <a:extLst>
              <a:ext uri="{FF2B5EF4-FFF2-40B4-BE49-F238E27FC236}">
                <a16:creationId xmlns:a16="http://schemas.microsoft.com/office/drawing/2014/main" id="{7CB54B55-6C9C-2944-AAD8-C4B66C08B1B8}"/>
              </a:ext>
            </a:extLst>
          </p:cNvPr>
          <p:cNvPicPr>
            <a:picLocks noChangeAspect="1"/>
          </p:cNvPicPr>
          <p:nvPr/>
        </p:nvPicPr>
        <p:blipFill>
          <a:blip r:embed="rId2"/>
          <a:stretch>
            <a:fillRect/>
          </a:stretch>
        </p:blipFill>
        <p:spPr>
          <a:xfrm>
            <a:off x="3168895" y="3874541"/>
            <a:ext cx="5488028" cy="2447661"/>
          </a:xfrm>
          <a:prstGeom prst="rect">
            <a:avLst/>
          </a:prstGeom>
        </p:spPr>
      </p:pic>
      <p:pic>
        <p:nvPicPr>
          <p:cNvPr id="9" name="Picture 8">
            <a:extLst>
              <a:ext uri="{FF2B5EF4-FFF2-40B4-BE49-F238E27FC236}">
                <a16:creationId xmlns:a16="http://schemas.microsoft.com/office/drawing/2014/main" id="{C2FB78CA-AFDA-1E4D-9C56-71B20AB80D4D}"/>
              </a:ext>
            </a:extLst>
          </p:cNvPr>
          <p:cNvPicPr>
            <a:picLocks noChangeAspect="1"/>
          </p:cNvPicPr>
          <p:nvPr/>
        </p:nvPicPr>
        <p:blipFill>
          <a:blip r:embed="rId3"/>
          <a:stretch>
            <a:fillRect/>
          </a:stretch>
        </p:blipFill>
        <p:spPr>
          <a:xfrm>
            <a:off x="3683047" y="3101646"/>
            <a:ext cx="4459724" cy="951878"/>
          </a:xfrm>
          <a:prstGeom prst="rect">
            <a:avLst/>
          </a:prstGeom>
        </p:spPr>
      </p:pic>
      <p:sp>
        <p:nvSpPr>
          <p:cNvPr id="10" name="Rounded Rectangle 9">
            <a:extLst>
              <a:ext uri="{FF2B5EF4-FFF2-40B4-BE49-F238E27FC236}">
                <a16:creationId xmlns:a16="http://schemas.microsoft.com/office/drawing/2014/main" id="{D273D9EA-772D-0C47-AD56-C506D371E95A}"/>
              </a:ext>
            </a:extLst>
          </p:cNvPr>
          <p:cNvSpPr/>
          <p:nvPr/>
        </p:nvSpPr>
        <p:spPr>
          <a:xfrm>
            <a:off x="3730432" y="2815472"/>
            <a:ext cx="847151" cy="25348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26C8CC-84A1-234D-BB80-240CC0A1C7F1}"/>
              </a:ext>
            </a:extLst>
          </p:cNvPr>
          <p:cNvSpPr/>
          <p:nvPr/>
        </p:nvSpPr>
        <p:spPr>
          <a:xfrm>
            <a:off x="3809571" y="2822028"/>
            <a:ext cx="948857" cy="246221"/>
          </a:xfrm>
          <a:prstGeom prst="rect">
            <a:avLst/>
          </a:prstGeom>
        </p:spPr>
        <p:txBody>
          <a:bodyPr wrap="square">
            <a:spAutoFit/>
          </a:bodyPr>
          <a:lstStyle/>
          <a:p>
            <a:r>
              <a:rPr lang="zh-CN" altLang="en-US" sz="1000" dirty="0">
                <a:solidFill>
                  <a:schemeClr val="bg1"/>
                </a:solidFill>
              </a:rPr>
              <a:t>花萼長度</a:t>
            </a:r>
            <a:endParaRPr lang="en-US" sz="1000" dirty="0">
              <a:solidFill>
                <a:schemeClr val="bg1"/>
              </a:solidFill>
            </a:endParaRPr>
          </a:p>
        </p:txBody>
      </p:sp>
      <p:sp>
        <p:nvSpPr>
          <p:cNvPr id="12" name="Rounded Rectangle 11">
            <a:extLst>
              <a:ext uri="{FF2B5EF4-FFF2-40B4-BE49-F238E27FC236}">
                <a16:creationId xmlns:a16="http://schemas.microsoft.com/office/drawing/2014/main" id="{90709BDF-2E09-DD45-B46B-06FCEA603CE5}"/>
              </a:ext>
            </a:extLst>
          </p:cNvPr>
          <p:cNvSpPr/>
          <p:nvPr/>
        </p:nvSpPr>
        <p:spPr>
          <a:xfrm>
            <a:off x="4713906" y="2809630"/>
            <a:ext cx="796567" cy="253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778AF9-02E1-EB4D-B330-20EBB89AB164}"/>
              </a:ext>
            </a:extLst>
          </p:cNvPr>
          <p:cNvSpPr/>
          <p:nvPr/>
        </p:nvSpPr>
        <p:spPr>
          <a:xfrm>
            <a:off x="4783142" y="2813620"/>
            <a:ext cx="948857" cy="246221"/>
          </a:xfrm>
          <a:prstGeom prst="rect">
            <a:avLst/>
          </a:prstGeom>
        </p:spPr>
        <p:txBody>
          <a:bodyPr wrap="square">
            <a:spAutoFit/>
          </a:bodyPr>
          <a:lstStyle/>
          <a:p>
            <a:r>
              <a:rPr lang="zh-CN" altLang="en-US" sz="1000" dirty="0">
                <a:solidFill>
                  <a:schemeClr val="bg1"/>
                </a:solidFill>
              </a:rPr>
              <a:t>花萼寬度</a:t>
            </a:r>
            <a:endParaRPr lang="en-US" sz="1000" dirty="0">
              <a:solidFill>
                <a:schemeClr val="bg1"/>
              </a:solidFill>
            </a:endParaRPr>
          </a:p>
        </p:txBody>
      </p:sp>
      <p:sp>
        <p:nvSpPr>
          <p:cNvPr id="14" name="Rounded Rectangle 13">
            <a:extLst>
              <a:ext uri="{FF2B5EF4-FFF2-40B4-BE49-F238E27FC236}">
                <a16:creationId xmlns:a16="http://schemas.microsoft.com/office/drawing/2014/main" id="{BF2E9DA6-3952-C74A-BA18-7A187352BAA1}"/>
              </a:ext>
            </a:extLst>
          </p:cNvPr>
          <p:cNvSpPr/>
          <p:nvPr/>
        </p:nvSpPr>
        <p:spPr>
          <a:xfrm>
            <a:off x="5668741" y="2809630"/>
            <a:ext cx="772585" cy="2544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F5B929-1E69-D542-9ED4-121D46AE8A16}"/>
              </a:ext>
            </a:extLst>
          </p:cNvPr>
          <p:cNvSpPr/>
          <p:nvPr/>
        </p:nvSpPr>
        <p:spPr>
          <a:xfrm>
            <a:off x="5716029" y="2813620"/>
            <a:ext cx="948857" cy="246221"/>
          </a:xfrm>
          <a:prstGeom prst="rect">
            <a:avLst/>
          </a:prstGeom>
        </p:spPr>
        <p:txBody>
          <a:bodyPr wrap="square">
            <a:spAutoFit/>
          </a:bodyPr>
          <a:lstStyle/>
          <a:p>
            <a:r>
              <a:rPr lang="zh-CN" altLang="en-US" sz="1000" dirty="0">
                <a:solidFill>
                  <a:schemeClr val="bg1"/>
                </a:solidFill>
              </a:rPr>
              <a:t>花瓣長度</a:t>
            </a:r>
            <a:endParaRPr lang="en-US" sz="1000" dirty="0">
              <a:solidFill>
                <a:schemeClr val="bg1"/>
              </a:solidFill>
            </a:endParaRPr>
          </a:p>
        </p:txBody>
      </p:sp>
      <p:sp>
        <p:nvSpPr>
          <p:cNvPr id="16" name="Rounded Rectangle 15">
            <a:extLst>
              <a:ext uri="{FF2B5EF4-FFF2-40B4-BE49-F238E27FC236}">
                <a16:creationId xmlns:a16="http://schemas.microsoft.com/office/drawing/2014/main" id="{EFD066FD-3949-C948-AB16-DAC9DE841291}"/>
              </a:ext>
            </a:extLst>
          </p:cNvPr>
          <p:cNvSpPr/>
          <p:nvPr/>
        </p:nvSpPr>
        <p:spPr>
          <a:xfrm>
            <a:off x="6608243" y="2804754"/>
            <a:ext cx="743395" cy="27053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58F89B-46E8-3E4D-820E-3CC72CD03811}"/>
              </a:ext>
            </a:extLst>
          </p:cNvPr>
          <p:cNvSpPr/>
          <p:nvPr/>
        </p:nvSpPr>
        <p:spPr>
          <a:xfrm>
            <a:off x="6632323" y="2826190"/>
            <a:ext cx="772585" cy="246221"/>
          </a:xfrm>
          <a:prstGeom prst="rect">
            <a:avLst/>
          </a:prstGeom>
        </p:spPr>
        <p:txBody>
          <a:bodyPr wrap="square">
            <a:spAutoFit/>
          </a:bodyPr>
          <a:lstStyle/>
          <a:p>
            <a:r>
              <a:rPr lang="zh-CN" altLang="en-US" sz="1000" dirty="0">
                <a:solidFill>
                  <a:schemeClr val="bg1"/>
                </a:solidFill>
              </a:rPr>
              <a:t>花瓣寬度</a:t>
            </a:r>
            <a:endParaRPr lang="en-US" sz="1000" dirty="0">
              <a:solidFill>
                <a:schemeClr val="bg1"/>
              </a:solidFill>
            </a:endParaRPr>
          </a:p>
        </p:txBody>
      </p:sp>
      <p:sp>
        <p:nvSpPr>
          <p:cNvPr id="18" name="Rounded Rectangle 17">
            <a:extLst>
              <a:ext uri="{FF2B5EF4-FFF2-40B4-BE49-F238E27FC236}">
                <a16:creationId xmlns:a16="http://schemas.microsoft.com/office/drawing/2014/main" id="{C17EF282-AA18-184E-901B-61664221C7E1}"/>
              </a:ext>
            </a:extLst>
          </p:cNvPr>
          <p:cNvSpPr/>
          <p:nvPr/>
        </p:nvSpPr>
        <p:spPr>
          <a:xfrm>
            <a:off x="7491407" y="2819950"/>
            <a:ext cx="621664" cy="2441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9BFAA4-1DC1-FE46-84B7-0665338B6BF3}"/>
              </a:ext>
            </a:extLst>
          </p:cNvPr>
          <p:cNvSpPr/>
          <p:nvPr/>
        </p:nvSpPr>
        <p:spPr>
          <a:xfrm>
            <a:off x="7500151" y="2818957"/>
            <a:ext cx="621664" cy="246221"/>
          </a:xfrm>
          <a:prstGeom prst="rect">
            <a:avLst/>
          </a:prstGeom>
        </p:spPr>
        <p:txBody>
          <a:bodyPr wrap="square">
            <a:spAutoFit/>
          </a:bodyPr>
          <a:lstStyle/>
          <a:p>
            <a:pPr algn="ctr"/>
            <a:r>
              <a:rPr lang="zh-CN" altLang="en-US" sz="1000" dirty="0">
                <a:solidFill>
                  <a:schemeClr val="bg1"/>
                </a:solidFill>
              </a:rPr>
              <a:t>品種</a:t>
            </a:r>
            <a:endParaRPr lang="en-US" sz="1000" dirty="0">
              <a:solidFill>
                <a:schemeClr val="bg1"/>
              </a:solidFill>
            </a:endParaRPr>
          </a:p>
        </p:txBody>
      </p:sp>
      <p:sp>
        <p:nvSpPr>
          <p:cNvPr id="3" name="Rectangle 2">
            <a:extLst>
              <a:ext uri="{FF2B5EF4-FFF2-40B4-BE49-F238E27FC236}">
                <a16:creationId xmlns:a16="http://schemas.microsoft.com/office/drawing/2014/main" id="{62B11AF7-CC47-0344-8ECE-88543CCD51F4}"/>
              </a:ext>
            </a:extLst>
          </p:cNvPr>
          <p:cNvSpPr/>
          <p:nvPr/>
        </p:nvSpPr>
        <p:spPr>
          <a:xfrm>
            <a:off x="7421273" y="3330222"/>
            <a:ext cx="611501"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900" dirty="0">
                <a:solidFill>
                  <a:schemeClr val="tx1"/>
                </a:solidFill>
                <a:latin typeface="微软雅黑" panose="020B0503020204020204" pitchFamily="34" charset="-122"/>
                <a:ea typeface="微软雅黑" panose="020B0503020204020204" pitchFamily="34" charset="-122"/>
              </a:rPr>
              <a:t>0</a:t>
            </a:r>
          </a:p>
        </p:txBody>
      </p:sp>
      <p:sp>
        <p:nvSpPr>
          <p:cNvPr id="20" name="Rectangle 19">
            <a:extLst>
              <a:ext uri="{FF2B5EF4-FFF2-40B4-BE49-F238E27FC236}">
                <a16:creationId xmlns:a16="http://schemas.microsoft.com/office/drawing/2014/main" id="{547278CD-8B85-E34F-ABDC-8316E224D749}"/>
              </a:ext>
            </a:extLst>
          </p:cNvPr>
          <p:cNvSpPr/>
          <p:nvPr/>
        </p:nvSpPr>
        <p:spPr>
          <a:xfrm>
            <a:off x="7421273" y="3589338"/>
            <a:ext cx="611501" cy="190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900" dirty="0">
                <a:solidFill>
                  <a:schemeClr val="tx1"/>
                </a:solidFill>
                <a:latin typeface="微软雅黑" panose="020B0503020204020204" pitchFamily="34" charset="-122"/>
                <a:ea typeface="微软雅黑" panose="020B0503020204020204" pitchFamily="34" charset="-122"/>
              </a:rPr>
              <a:t>0</a:t>
            </a:r>
          </a:p>
        </p:txBody>
      </p:sp>
      <p:sp>
        <p:nvSpPr>
          <p:cNvPr id="21" name="Rectangle 20">
            <a:extLst>
              <a:ext uri="{FF2B5EF4-FFF2-40B4-BE49-F238E27FC236}">
                <a16:creationId xmlns:a16="http://schemas.microsoft.com/office/drawing/2014/main" id="{F7C83120-7256-A14C-8FD2-E771B565B552}"/>
              </a:ext>
            </a:extLst>
          </p:cNvPr>
          <p:cNvSpPr/>
          <p:nvPr/>
        </p:nvSpPr>
        <p:spPr>
          <a:xfrm>
            <a:off x="7421273" y="3814786"/>
            <a:ext cx="611501" cy="190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900" dirty="0">
                <a:solidFill>
                  <a:schemeClr val="tx1"/>
                </a:solidFill>
                <a:latin typeface="微软雅黑" panose="020B0503020204020204" pitchFamily="34" charset="-122"/>
                <a:ea typeface="微软雅黑" panose="020B0503020204020204" pitchFamily="34" charset="-122"/>
              </a:rPr>
              <a:t>0</a:t>
            </a:r>
          </a:p>
        </p:txBody>
      </p:sp>
      <p:sp>
        <p:nvSpPr>
          <p:cNvPr id="4" name="Rectangle 3">
            <a:extLst>
              <a:ext uri="{FF2B5EF4-FFF2-40B4-BE49-F238E27FC236}">
                <a16:creationId xmlns:a16="http://schemas.microsoft.com/office/drawing/2014/main" id="{C75347E1-A7CE-EC48-808F-EBE153B2BC1F}"/>
              </a:ext>
            </a:extLst>
          </p:cNvPr>
          <p:cNvSpPr/>
          <p:nvPr/>
        </p:nvSpPr>
        <p:spPr>
          <a:xfrm>
            <a:off x="3495335" y="3982091"/>
            <a:ext cx="375424" cy="417358"/>
          </a:xfrm>
          <a:prstGeom prst="rect">
            <a:avLst/>
          </a:prstGeom>
        </p:spPr>
        <p:txBody>
          <a:bodyPr wrap="none">
            <a:spAutoFit/>
          </a:bodyPr>
          <a:lstStyle/>
          <a:p>
            <a:pPr algn="ctr">
              <a:lnSpc>
                <a:spcPct val="130000"/>
              </a:lnSpc>
            </a:pPr>
            <a:r>
              <a:rPr lang="en-TW" dirty="0">
                <a:latin typeface="微软雅黑" panose="020B0503020204020204" pitchFamily="34" charset="-122"/>
                <a:ea typeface="微软雅黑" panose="020B0503020204020204" pitchFamily="34" charset="-122"/>
              </a:rPr>
              <a:t>0:</a:t>
            </a:r>
          </a:p>
        </p:txBody>
      </p:sp>
      <p:sp>
        <p:nvSpPr>
          <p:cNvPr id="5" name="Rectangle 4">
            <a:extLst>
              <a:ext uri="{FF2B5EF4-FFF2-40B4-BE49-F238E27FC236}">
                <a16:creationId xmlns:a16="http://schemas.microsoft.com/office/drawing/2014/main" id="{1806631B-D6E4-3D46-B101-9D09B8BFC379}"/>
              </a:ext>
            </a:extLst>
          </p:cNvPr>
          <p:cNvSpPr/>
          <p:nvPr/>
        </p:nvSpPr>
        <p:spPr>
          <a:xfrm>
            <a:off x="5049657" y="3976954"/>
            <a:ext cx="375424" cy="417358"/>
          </a:xfrm>
          <a:prstGeom prst="rect">
            <a:avLst/>
          </a:prstGeom>
        </p:spPr>
        <p:txBody>
          <a:bodyPr wrap="none">
            <a:spAutoFit/>
          </a:bodyPr>
          <a:lstStyle/>
          <a:p>
            <a:pPr algn="ctr">
              <a:lnSpc>
                <a:spcPct val="130000"/>
              </a:lnSpc>
            </a:pPr>
            <a:r>
              <a:rPr lang="en-TW" dirty="0">
                <a:latin typeface="微软雅黑" panose="020B0503020204020204" pitchFamily="34" charset="-122"/>
                <a:ea typeface="微软雅黑" panose="020B0503020204020204" pitchFamily="34" charset="-122"/>
              </a:rPr>
              <a:t>1:</a:t>
            </a:r>
          </a:p>
        </p:txBody>
      </p:sp>
      <p:sp>
        <p:nvSpPr>
          <p:cNvPr id="22" name="Rectangle 21">
            <a:extLst>
              <a:ext uri="{FF2B5EF4-FFF2-40B4-BE49-F238E27FC236}">
                <a16:creationId xmlns:a16="http://schemas.microsoft.com/office/drawing/2014/main" id="{776D4DAC-2762-B445-8B49-A571C746F6D9}"/>
              </a:ext>
            </a:extLst>
          </p:cNvPr>
          <p:cNvSpPr/>
          <p:nvPr/>
        </p:nvSpPr>
        <p:spPr>
          <a:xfrm>
            <a:off x="6766921" y="4005456"/>
            <a:ext cx="375424" cy="417358"/>
          </a:xfrm>
          <a:prstGeom prst="rect">
            <a:avLst/>
          </a:prstGeom>
        </p:spPr>
        <p:txBody>
          <a:bodyPr wrap="none">
            <a:spAutoFit/>
          </a:bodyPr>
          <a:lstStyle/>
          <a:p>
            <a:pPr algn="ctr">
              <a:lnSpc>
                <a:spcPct val="130000"/>
              </a:lnSpc>
            </a:pPr>
            <a:r>
              <a:rPr lang="en-TW" dirty="0">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4156044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EE9BF-6259-8049-A24F-345135CC1A10}"/>
              </a:ext>
            </a:extLst>
          </p:cNvPr>
          <p:cNvSpPr>
            <a:spLocks noGrp="1"/>
          </p:cNvSpPr>
          <p:nvPr>
            <p:ph type="body" sz="quarter" idx="10"/>
          </p:nvPr>
        </p:nvSpPr>
        <p:spPr/>
        <p:txBody>
          <a:bodyPr/>
          <a:lstStyle/>
          <a:p>
            <a:r>
              <a:rPr lang="zh-TW" altLang="en-US" dirty="0"/>
              <a:t>載入必要套件</a:t>
            </a:r>
            <a:endParaRPr lang="en-TW" dirty="0"/>
          </a:p>
        </p:txBody>
      </p:sp>
      <p:sp>
        <p:nvSpPr>
          <p:cNvPr id="6" name="Rounded Rectangle 5">
            <a:extLst>
              <a:ext uri="{FF2B5EF4-FFF2-40B4-BE49-F238E27FC236}">
                <a16:creationId xmlns:a16="http://schemas.microsoft.com/office/drawing/2014/main" id="{0C10082A-172F-7340-9611-5804CF063852}"/>
              </a:ext>
            </a:extLst>
          </p:cNvPr>
          <p:cNvSpPr/>
          <p:nvPr/>
        </p:nvSpPr>
        <p:spPr>
          <a:xfrm>
            <a:off x="2063579" y="1760838"/>
            <a:ext cx="7216346" cy="3928762"/>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pandas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pd</a:t>
            </a:r>
          </a:p>
          <a:p>
            <a:pPr lvl="0">
              <a:lnSpc>
                <a:spcPct val="150000"/>
              </a:lnSpc>
              <a:buClr>
                <a:schemeClr val="dk1"/>
              </a:buClr>
              <a:buSzPts val="1100"/>
            </a:pPr>
            <a:r>
              <a:rPr lang="en-US" altLang="zh-TW" sz="2800" b="1" dirty="0">
                <a:solidFill>
                  <a:srgbClr val="38761D"/>
                </a:solidFil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numpy</a:t>
            </a:r>
            <a:r>
              <a:rPr lang="en-US" altLang="zh-TW" sz="2800" b="1" dirty="0">
                <a:solidFill>
                  <a:srgbClr val="000000"/>
                </a:solidFill>
                <a:ea typeface="Arial"/>
                <a:cs typeface="Arial"/>
                <a:sym typeface="Arial"/>
              </a:rPr>
              <a:t> </a:t>
            </a:r>
            <a:r>
              <a:rPr lang="en-US" altLang="zh-TW" sz="2800" b="1" dirty="0">
                <a:solidFill>
                  <a:srgbClr val="38761D"/>
                </a:solidFill>
                <a:cs typeface="Arial"/>
                <a:sym typeface="Arial"/>
              </a:rPr>
              <a:t>as</a:t>
            </a:r>
            <a:r>
              <a:rPr lang="en-US" altLang="zh-TW" sz="2800" b="1" dirty="0">
                <a:solidFill>
                  <a:srgbClr val="000000"/>
                </a:solidFill>
                <a:ea typeface="Arial"/>
                <a:cs typeface="Arial"/>
                <a:sym typeface="Arial"/>
              </a:rPr>
              <a:t> np</a:t>
            </a: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matplotlib.pyplot</a:t>
            </a:r>
            <a:r>
              <a:rPr lang="en-US" altLang="zh-TW" sz="2800" b="1" dirty="0">
                <a:solidFill>
                  <a:srgbClr val="000000"/>
                </a:solidFill>
                <a:ea typeface="Arial"/>
                <a:cs typeface="Arial"/>
                <a:sym typeface="Arial"/>
              </a:rPr>
              <a:t>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plt</a:t>
            </a:r>
            <a:endParaRPr lang="en-US" sz="2800"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seaborn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sns</a:t>
            </a:r>
            <a:endParaRPr lang="en-US" altLang="zh-TW" sz="2800" b="1"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cs typeface="Arial"/>
                <a:sym typeface="Arial"/>
              </a:rPr>
              <a:t>from</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sklearn.datasets</a:t>
            </a:r>
            <a:r>
              <a:rPr lang="en-US" altLang="zh-TW" sz="2800" b="1" dirty="0">
                <a:solidFill>
                  <a:srgbClr val="000000"/>
                </a:solidFill>
                <a:ea typeface="Arial"/>
                <a:cs typeface="Arial"/>
                <a:sym typeface="Arial"/>
              </a:rPr>
              <a:t> </a:t>
            </a:r>
            <a:r>
              <a:rPr lang="en-US" altLang="zh-TW" sz="2800" b="1" dirty="0">
                <a:solidFill>
                  <a:srgbClr val="38761D"/>
                </a:solidFil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load_iris</a:t>
            </a:r>
            <a:endParaRPr lang="en-US" altLang="zh-TW" sz="2800" b="1" dirty="0">
              <a:solidFill>
                <a:srgbClr val="000000"/>
              </a:solidFill>
              <a:ea typeface="Arial"/>
              <a:cs typeface="Arial"/>
              <a:sym typeface="Arial"/>
            </a:endParaRPr>
          </a:p>
        </p:txBody>
      </p:sp>
      <p:sp>
        <p:nvSpPr>
          <p:cNvPr id="9" name="Rectangle 8">
            <a:extLst>
              <a:ext uri="{FF2B5EF4-FFF2-40B4-BE49-F238E27FC236}">
                <a16:creationId xmlns:a16="http://schemas.microsoft.com/office/drawing/2014/main" id="{865A0ACB-F453-9E49-87F8-FD40F0B895E8}"/>
              </a:ext>
            </a:extLst>
          </p:cNvPr>
          <p:cNvSpPr/>
          <p:nvPr/>
        </p:nvSpPr>
        <p:spPr>
          <a:xfrm>
            <a:off x="8590844" y="3857235"/>
            <a:ext cx="2262158"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資料視覺化的繪圖庫</a:t>
            </a:r>
            <a:endParaRPr lang="en-TW" u="sng" kern="0" dirty="0">
              <a:solidFill>
                <a:srgbClr val="4D5156"/>
              </a:solidFill>
              <a:uFill>
                <a:solidFill>
                  <a:schemeClr val="accent1">
                    <a:lumMod val="50000"/>
                  </a:schemeClr>
                </a:solidFill>
              </a:uFill>
              <a:cs typeface="Arial"/>
            </a:endParaRPr>
          </a:p>
        </p:txBody>
      </p:sp>
      <p:cxnSp>
        <p:nvCxnSpPr>
          <p:cNvPr id="10" name="Straight Arrow Connector 9">
            <a:extLst>
              <a:ext uri="{FF2B5EF4-FFF2-40B4-BE49-F238E27FC236}">
                <a16:creationId xmlns:a16="http://schemas.microsoft.com/office/drawing/2014/main" id="{6B21CAB2-942E-7C4C-B96D-CB0231F01C53}"/>
              </a:ext>
            </a:extLst>
          </p:cNvPr>
          <p:cNvCxnSpPr>
            <a:cxnSpLocks/>
          </p:cNvCxnSpPr>
          <p:nvPr/>
        </p:nvCxnSpPr>
        <p:spPr>
          <a:xfrm>
            <a:off x="7665603" y="3701360"/>
            <a:ext cx="925241" cy="247338"/>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9C1DBC1-C148-9D4B-95DE-F36D8189C411}"/>
              </a:ext>
            </a:extLst>
          </p:cNvPr>
          <p:cNvCxnSpPr>
            <a:cxnSpLocks/>
          </p:cNvCxnSpPr>
          <p:nvPr/>
        </p:nvCxnSpPr>
        <p:spPr>
          <a:xfrm flipV="1">
            <a:off x="5871492" y="2690049"/>
            <a:ext cx="909483" cy="290054"/>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7A76AF-00B3-4D41-A04B-7DC225AA3F26}"/>
              </a:ext>
            </a:extLst>
          </p:cNvPr>
          <p:cNvSpPr/>
          <p:nvPr/>
        </p:nvSpPr>
        <p:spPr>
          <a:xfrm>
            <a:off x="6755985" y="2536161"/>
            <a:ext cx="3416320"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高階大量的維度陣列與矩陣運算</a:t>
            </a:r>
            <a:endParaRPr lang="en-TW" u="sng" kern="0" dirty="0">
              <a:solidFill>
                <a:srgbClr val="4D5156"/>
              </a:solidFill>
              <a:uFill>
                <a:solidFill>
                  <a:schemeClr val="accent1">
                    <a:lumMod val="50000"/>
                  </a:schemeClr>
                </a:solidFill>
              </a:uFill>
              <a:cs typeface="Arial"/>
            </a:endParaRPr>
          </a:p>
        </p:txBody>
      </p:sp>
      <p:cxnSp>
        <p:nvCxnSpPr>
          <p:cNvPr id="13" name="Curved Connector 12">
            <a:extLst>
              <a:ext uri="{FF2B5EF4-FFF2-40B4-BE49-F238E27FC236}">
                <a16:creationId xmlns:a16="http://schemas.microsoft.com/office/drawing/2014/main" id="{9DAB65D1-6B09-F94D-9478-8169EEDFA182}"/>
              </a:ext>
            </a:extLst>
          </p:cNvPr>
          <p:cNvCxnSpPr>
            <a:cxnSpLocks/>
          </p:cNvCxnSpPr>
          <p:nvPr/>
        </p:nvCxnSpPr>
        <p:spPr>
          <a:xfrm flipV="1">
            <a:off x="5984563" y="1805272"/>
            <a:ext cx="796412" cy="580103"/>
          </a:xfrm>
          <a:prstGeom prst="curvedConnector3">
            <a:avLst/>
          </a:prstGeom>
          <a:noFill/>
          <a:ln w="9525" cap="flat" cmpd="sng" algn="ctr">
            <a:solidFill>
              <a:schemeClr val="accent1">
                <a:lumMod val="50000"/>
              </a:schemeClr>
            </a:solidFill>
            <a:prstDash val="lgDash"/>
            <a:tailEnd type="triangle"/>
          </a:ln>
          <a:effectLst/>
        </p:spPr>
      </p:cxnSp>
      <p:sp>
        <p:nvSpPr>
          <p:cNvPr id="14" name="Rectangle 13">
            <a:extLst>
              <a:ext uri="{FF2B5EF4-FFF2-40B4-BE49-F238E27FC236}">
                <a16:creationId xmlns:a16="http://schemas.microsoft.com/office/drawing/2014/main" id="{95D64133-556B-6F42-AB53-D19010534150}"/>
              </a:ext>
            </a:extLst>
          </p:cNvPr>
          <p:cNvSpPr/>
          <p:nvPr/>
        </p:nvSpPr>
        <p:spPr>
          <a:xfrm>
            <a:off x="6780975" y="1610915"/>
            <a:ext cx="2492990" cy="369332"/>
          </a:xfrm>
          <a:prstGeom prst="rect">
            <a:avLst/>
          </a:prstGeom>
        </p:spPr>
        <p:txBody>
          <a:bodyPr wrap="none">
            <a:spAutoFit/>
          </a:bodyPr>
          <a:lstStyle/>
          <a:p>
            <a:pPr defTabSz="914400">
              <a:buClr>
                <a:srgbClr val="000000"/>
              </a:buClr>
              <a:buFont typeface="Arial"/>
              <a:buNone/>
            </a:pPr>
            <a:r>
              <a:rPr lang="zh-TW" altLang="en-US" u="sng" kern="0" dirty="0">
                <a:solidFill>
                  <a:srgbClr val="4D5156"/>
                </a:solidFill>
                <a:uFill>
                  <a:solidFill>
                    <a:schemeClr val="accent1">
                      <a:lumMod val="50000"/>
                    </a:schemeClr>
                  </a:solidFill>
                </a:uFill>
                <a:cs typeface="Arial"/>
                <a:sym typeface="Arial"/>
              </a:rPr>
              <a:t>進行數據處理的函式庫</a:t>
            </a:r>
            <a:endParaRPr lang="en-TW" u="sng" kern="0" dirty="0">
              <a:solidFill>
                <a:srgbClr val="000000"/>
              </a:solidFill>
              <a:uFill>
                <a:solidFill>
                  <a:schemeClr val="accent1">
                    <a:lumMod val="50000"/>
                  </a:schemeClr>
                </a:solidFill>
              </a:uFill>
              <a:cs typeface="Arial"/>
              <a:sym typeface="Arial"/>
            </a:endParaRPr>
          </a:p>
        </p:txBody>
      </p:sp>
      <p:cxnSp>
        <p:nvCxnSpPr>
          <p:cNvPr id="15" name="Straight Arrow Connector 14">
            <a:extLst>
              <a:ext uri="{FF2B5EF4-FFF2-40B4-BE49-F238E27FC236}">
                <a16:creationId xmlns:a16="http://schemas.microsoft.com/office/drawing/2014/main" id="{6CE4EB60-736F-D448-A70B-990502D19C1E}"/>
              </a:ext>
            </a:extLst>
          </p:cNvPr>
          <p:cNvCxnSpPr>
            <a:cxnSpLocks/>
          </p:cNvCxnSpPr>
          <p:nvPr/>
        </p:nvCxnSpPr>
        <p:spPr>
          <a:xfrm flipV="1">
            <a:off x="6382769" y="4085203"/>
            <a:ext cx="2208075" cy="238036"/>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0D597DDC-B794-AC43-BB1B-F8965545DF46}"/>
              </a:ext>
            </a:extLst>
          </p:cNvPr>
          <p:cNvCxnSpPr>
            <a:cxnSpLocks/>
          </p:cNvCxnSpPr>
          <p:nvPr/>
        </p:nvCxnSpPr>
        <p:spPr>
          <a:xfrm flipV="1">
            <a:off x="7665603" y="4501810"/>
            <a:ext cx="779648" cy="336799"/>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B7DDEB7-BA1D-EA49-A82A-326EF0D46F46}"/>
              </a:ext>
            </a:extLst>
          </p:cNvPr>
          <p:cNvSpPr/>
          <p:nvPr/>
        </p:nvSpPr>
        <p:spPr>
          <a:xfrm>
            <a:off x="8420261" y="4347922"/>
            <a:ext cx="1800493" cy="369332"/>
          </a:xfrm>
          <a:prstGeom prst="rect">
            <a:avLst/>
          </a:prstGeom>
        </p:spPr>
        <p:txBody>
          <a:bodyPr wrap="none">
            <a:spAutoFit/>
          </a:bodyPr>
          <a:lstStyle/>
          <a:p>
            <a:r>
              <a:rPr lang="en-US" u="sng" kern="0" dirty="0" err="1">
                <a:solidFill>
                  <a:srgbClr val="4D5156"/>
                </a:solidFill>
                <a:uFill>
                  <a:solidFill>
                    <a:schemeClr val="accent1">
                      <a:lumMod val="50000"/>
                    </a:schemeClr>
                  </a:solidFill>
                </a:uFill>
                <a:cs typeface="Arial"/>
              </a:rPr>
              <a:t>鳶尾花朵資料集</a:t>
            </a:r>
            <a:endParaRPr lang="en-TW" u="sng" kern="0" dirty="0">
              <a:solidFill>
                <a:srgbClr val="4D5156"/>
              </a:solidFill>
              <a:uFill>
                <a:solidFill>
                  <a:schemeClr val="accent1">
                    <a:lumMod val="50000"/>
                  </a:schemeClr>
                </a:solidFill>
              </a:uFill>
              <a:cs typeface="Arial"/>
            </a:endParaRPr>
          </a:p>
        </p:txBody>
      </p:sp>
    </p:spTree>
    <p:extLst>
      <p:ext uri="{BB962C8B-B14F-4D97-AF65-F5344CB8AC3E}">
        <p14:creationId xmlns:p14="http://schemas.microsoft.com/office/powerpoint/2010/main" val="2734288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4D21C-D200-BF48-B964-2297B53D3500}"/>
              </a:ext>
            </a:extLst>
          </p:cNvPr>
          <p:cNvSpPr>
            <a:spLocks noGrp="1"/>
          </p:cNvSpPr>
          <p:nvPr>
            <p:ph type="body" sz="quarter" idx="10"/>
          </p:nvPr>
        </p:nvSpPr>
        <p:spPr>
          <a:xfrm>
            <a:off x="992875" y="245402"/>
            <a:ext cx="9315782" cy="590931"/>
          </a:xfrm>
        </p:spPr>
        <p:txBody>
          <a:bodyPr/>
          <a:lstStyle/>
          <a:p>
            <a:r>
              <a:rPr lang="en-US" altLang="zh-TW" dirty="0"/>
              <a:t>1) </a:t>
            </a:r>
            <a:r>
              <a:rPr lang="zh-TW" altLang="en-US" dirty="0"/>
              <a:t>載入資料集</a:t>
            </a:r>
          </a:p>
        </p:txBody>
      </p:sp>
      <p:pic>
        <p:nvPicPr>
          <p:cNvPr id="4" name="Picture 3">
            <a:extLst>
              <a:ext uri="{FF2B5EF4-FFF2-40B4-BE49-F238E27FC236}">
                <a16:creationId xmlns:a16="http://schemas.microsoft.com/office/drawing/2014/main" id="{DC61D39C-AEF1-BE4A-9378-38468061D10E}"/>
              </a:ext>
            </a:extLst>
          </p:cNvPr>
          <p:cNvPicPr>
            <a:picLocks noChangeAspect="1"/>
          </p:cNvPicPr>
          <p:nvPr/>
        </p:nvPicPr>
        <p:blipFill>
          <a:blip r:embed="rId2"/>
          <a:stretch>
            <a:fillRect/>
          </a:stretch>
        </p:blipFill>
        <p:spPr>
          <a:xfrm>
            <a:off x="1497865" y="1207701"/>
            <a:ext cx="8305800" cy="1155700"/>
          </a:xfrm>
          <a:prstGeom prst="rect">
            <a:avLst/>
          </a:prstGeom>
        </p:spPr>
      </p:pic>
      <p:pic>
        <p:nvPicPr>
          <p:cNvPr id="6" name="Picture 5">
            <a:extLst>
              <a:ext uri="{FF2B5EF4-FFF2-40B4-BE49-F238E27FC236}">
                <a16:creationId xmlns:a16="http://schemas.microsoft.com/office/drawing/2014/main" id="{97941C37-809C-B841-8CB3-5822ED883081}"/>
              </a:ext>
            </a:extLst>
          </p:cNvPr>
          <p:cNvPicPr>
            <a:picLocks noChangeAspect="1"/>
          </p:cNvPicPr>
          <p:nvPr/>
        </p:nvPicPr>
        <p:blipFill>
          <a:blip r:embed="rId3"/>
          <a:stretch>
            <a:fillRect/>
          </a:stretch>
        </p:blipFill>
        <p:spPr>
          <a:xfrm>
            <a:off x="2860112" y="2474612"/>
            <a:ext cx="5581307" cy="3662410"/>
          </a:xfrm>
          <a:prstGeom prst="rect">
            <a:avLst/>
          </a:prstGeom>
        </p:spPr>
      </p:pic>
    </p:spTree>
    <p:extLst>
      <p:ext uri="{BB962C8B-B14F-4D97-AF65-F5344CB8AC3E}">
        <p14:creationId xmlns:p14="http://schemas.microsoft.com/office/powerpoint/2010/main" val="1240483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FF375-E96E-BA4F-A85C-023047B72DAF}"/>
              </a:ext>
            </a:extLst>
          </p:cNvPr>
          <p:cNvSpPr>
            <a:spLocks noGrp="1"/>
          </p:cNvSpPr>
          <p:nvPr>
            <p:ph type="body" sz="quarter" idx="10"/>
          </p:nvPr>
        </p:nvSpPr>
        <p:spPr>
          <a:xfrm>
            <a:off x="992875" y="245402"/>
            <a:ext cx="9315782" cy="590931"/>
          </a:xfrm>
        </p:spPr>
        <p:txBody>
          <a:bodyPr/>
          <a:lstStyle/>
          <a:p>
            <a:r>
              <a:rPr lang="en-US" altLang="zh-TW" dirty="0"/>
              <a:t>2) </a:t>
            </a:r>
            <a:r>
              <a:rPr lang="zh-TW" altLang="en-US" dirty="0"/>
              <a:t>手動編碼</a:t>
            </a:r>
          </a:p>
        </p:txBody>
      </p:sp>
      <p:sp>
        <p:nvSpPr>
          <p:cNvPr id="27" name="Text Placeholder 2">
            <a:extLst>
              <a:ext uri="{FF2B5EF4-FFF2-40B4-BE49-F238E27FC236}">
                <a16:creationId xmlns:a16="http://schemas.microsoft.com/office/drawing/2014/main" id="{A6339C4B-560D-A940-BCD9-2ADD6DC87C3E}"/>
              </a:ext>
            </a:extLst>
          </p:cNvPr>
          <p:cNvSpPr txBox="1">
            <a:spLocks/>
          </p:cNvSpPr>
          <p:nvPr/>
        </p:nvSpPr>
        <p:spPr>
          <a:xfrm>
            <a:off x="595906" y="987148"/>
            <a:ext cx="9586062" cy="4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處理名目資料 </a:t>
            </a:r>
            <a: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t>(</a:t>
            </a:r>
            <a:r>
              <a:rPr kumimoji="0" lang="en-US" sz="2000" b="0" i="0" u="none" strike="noStrike" kern="0" cap="none" spc="0" normalizeH="0" baseline="0" noProof="0" dirty="0">
                <a:ln>
                  <a:noFill/>
                </a:ln>
                <a:solidFill>
                  <a:srgbClr val="595959"/>
                </a:solidFill>
                <a:effectLst/>
                <a:uLnTx/>
                <a:uFillTx/>
                <a:latin typeface="Calibri"/>
                <a:cs typeface="Calibri"/>
                <a:sym typeface="Calibri"/>
              </a:rPr>
              <a:t>Nominal variables) - </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資料前處理 依據特徵資料的特性，可以選擇</a:t>
            </a:r>
            <a:b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b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手動編碼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或</a:t>
            </a: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自動編碼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a:t>
            </a:r>
            <a:endParaRPr kumimoji="0" lang="en-TW" sz="2000" b="0" i="0" u="none" strike="noStrike" kern="0" cap="none" spc="0" normalizeH="0" baseline="0" noProof="0" dirty="0">
              <a:ln>
                <a:noFill/>
              </a:ln>
              <a:solidFill>
                <a:srgbClr val="595959"/>
              </a:solidFill>
              <a:effectLst/>
              <a:uLnTx/>
              <a:uFillTx/>
              <a:latin typeface="Calibri"/>
              <a:cs typeface="Calibri"/>
              <a:sym typeface="Calibri"/>
            </a:endParaRPr>
          </a:p>
        </p:txBody>
      </p:sp>
      <p:sp>
        <p:nvSpPr>
          <p:cNvPr id="28" name="Rectangle 27">
            <a:extLst>
              <a:ext uri="{FF2B5EF4-FFF2-40B4-BE49-F238E27FC236}">
                <a16:creationId xmlns:a16="http://schemas.microsoft.com/office/drawing/2014/main" id="{2A26E276-70B8-244C-8917-BD921009EF90}"/>
              </a:ext>
            </a:extLst>
          </p:cNvPr>
          <p:cNvSpPr/>
          <p:nvPr/>
        </p:nvSpPr>
        <p:spPr>
          <a:xfrm>
            <a:off x="716231" y="2054841"/>
            <a:ext cx="9098278" cy="1015663"/>
          </a:xfrm>
          <a:prstGeom prst="rect">
            <a:avLst/>
          </a:prstGeom>
        </p:spPr>
        <p:txBody>
          <a:bodyPr wrap="square">
            <a:spAutoFit/>
          </a:bodyPr>
          <a:lstStyle/>
          <a:p>
            <a:pPr defTabSz="914400">
              <a:buClr>
                <a:srgbClr val="000000"/>
              </a:buClr>
              <a:buFont typeface="Arial"/>
              <a:buNone/>
            </a:pPr>
            <a:r>
              <a:rPr lang="zh-TW" altLang="en-US" sz="2800" b="1" kern="0" dirty="0">
                <a:solidFill>
                  <a:srgbClr val="212121"/>
                </a:solidFill>
                <a:latin typeface="Roboto"/>
                <a:cs typeface="Arial"/>
                <a:sym typeface="Arial"/>
              </a:rPr>
              <a:t>使用編碼時機</a:t>
            </a:r>
            <a:r>
              <a:rPr lang="en-US" altLang="zh-TW" sz="2800" b="1" kern="0" dirty="0">
                <a:solidFill>
                  <a:srgbClr val="212121"/>
                </a:solidFill>
                <a:latin typeface="Roboto"/>
                <a:cs typeface="Arial"/>
                <a:sym typeface="Arial"/>
              </a:rPr>
              <a:t>?</a:t>
            </a:r>
          </a:p>
          <a:p>
            <a:pPr defTabSz="914400">
              <a:buClr>
                <a:srgbClr val="000000"/>
              </a:buClr>
              <a:buFont typeface="Arial"/>
              <a:buNone/>
            </a:pPr>
            <a:endParaRPr lang="en-US" altLang="zh-TW" sz="1600" kern="0" dirty="0">
              <a:solidFill>
                <a:srgbClr val="212121"/>
              </a:solidFill>
              <a:latin typeface="Roboto"/>
              <a:cs typeface="Arial"/>
              <a:sym typeface="Arial"/>
            </a:endParaRPr>
          </a:p>
          <a:p>
            <a:pPr defTabSz="914400">
              <a:buClr>
                <a:srgbClr val="000000"/>
              </a:buClr>
              <a:buFont typeface="Arial"/>
              <a:buNone/>
            </a:pPr>
            <a:r>
              <a:rPr lang="zh-TW" altLang="en-US" sz="1600" kern="0" dirty="0">
                <a:solidFill>
                  <a:srgbClr val="212121"/>
                </a:solidFill>
                <a:latin typeface="Roboto"/>
                <a:cs typeface="Arial"/>
                <a:sym typeface="Arial"/>
              </a:rPr>
              <a:t>進行深度學習時，神經網路只能處理數值資料。因此我們需要將所有非數字型態的特徵進行轉換。</a:t>
            </a:r>
          </a:p>
        </p:txBody>
      </p:sp>
      <p:pic>
        <p:nvPicPr>
          <p:cNvPr id="29" name="Picture 28">
            <a:extLst>
              <a:ext uri="{FF2B5EF4-FFF2-40B4-BE49-F238E27FC236}">
                <a16:creationId xmlns:a16="http://schemas.microsoft.com/office/drawing/2014/main" id="{40D16A64-9070-4F42-B89E-96332BF95355}"/>
              </a:ext>
            </a:extLst>
          </p:cNvPr>
          <p:cNvPicPr>
            <a:picLocks noChangeAspect="1"/>
          </p:cNvPicPr>
          <p:nvPr/>
        </p:nvPicPr>
        <p:blipFill rotWithShape="1">
          <a:blip r:embed="rId2"/>
          <a:srcRect l="5696" t="21959" r="16873" b="39730"/>
          <a:stretch/>
        </p:blipFill>
        <p:spPr>
          <a:xfrm>
            <a:off x="1552711" y="3909298"/>
            <a:ext cx="5431313" cy="1601492"/>
          </a:xfrm>
          <a:prstGeom prst="rect">
            <a:avLst/>
          </a:prstGeom>
        </p:spPr>
      </p:pic>
      <p:sp>
        <p:nvSpPr>
          <p:cNvPr id="30" name="Rectangle 29">
            <a:extLst>
              <a:ext uri="{FF2B5EF4-FFF2-40B4-BE49-F238E27FC236}">
                <a16:creationId xmlns:a16="http://schemas.microsoft.com/office/drawing/2014/main" id="{E7C1A6EF-F0DA-CA4A-803C-A881E5DE654F}"/>
              </a:ext>
            </a:extLst>
          </p:cNvPr>
          <p:cNvSpPr/>
          <p:nvPr/>
        </p:nvSpPr>
        <p:spPr>
          <a:xfrm>
            <a:off x="8308243" y="5127026"/>
            <a:ext cx="2227623" cy="307777"/>
          </a:xfrm>
          <a:prstGeom prst="rect">
            <a:avLst/>
          </a:prstGeom>
        </p:spPr>
        <p:txBody>
          <a:bodyPr wrap="square">
            <a:spAutoFit/>
          </a:bodyPr>
          <a:lstStyle/>
          <a:p>
            <a:pPr defTabSz="914400">
              <a:buClr>
                <a:srgbClr val="000000"/>
              </a:buClr>
              <a:buFont typeface="Arial"/>
              <a:buNone/>
            </a:pPr>
            <a:r>
              <a:rPr lang="zh-TW" altLang="en-US" sz="1400" kern="0" dirty="0">
                <a:solidFill>
                  <a:srgbClr val="C00000"/>
                </a:solidFill>
                <a:cs typeface="Arial"/>
                <a:sym typeface="Arial"/>
              </a:rPr>
              <a:t>因為電腦只看得懂數字</a:t>
            </a:r>
            <a:endParaRPr lang="en-TW" sz="1400" kern="0" dirty="0">
              <a:solidFill>
                <a:srgbClr val="C00000"/>
              </a:solidFill>
              <a:cs typeface="Arial"/>
              <a:sym typeface="Arial"/>
            </a:endParaRPr>
          </a:p>
        </p:txBody>
      </p:sp>
      <p:pic>
        <p:nvPicPr>
          <p:cNvPr id="31" name="Picture 30">
            <a:extLst>
              <a:ext uri="{FF2B5EF4-FFF2-40B4-BE49-F238E27FC236}">
                <a16:creationId xmlns:a16="http://schemas.microsoft.com/office/drawing/2014/main" id="{649A0DEA-34E9-4445-BD4B-B1E06A70E363}"/>
              </a:ext>
            </a:extLst>
          </p:cNvPr>
          <p:cNvPicPr>
            <a:picLocks noChangeAspect="1"/>
          </p:cNvPicPr>
          <p:nvPr/>
        </p:nvPicPr>
        <p:blipFill>
          <a:blip r:embed="rId3"/>
          <a:stretch>
            <a:fillRect/>
          </a:stretch>
        </p:blipFill>
        <p:spPr>
          <a:xfrm>
            <a:off x="7940829" y="4912386"/>
            <a:ext cx="476250" cy="476250"/>
          </a:xfrm>
          <a:prstGeom prst="rect">
            <a:avLst/>
          </a:prstGeom>
        </p:spPr>
      </p:pic>
      <p:pic>
        <p:nvPicPr>
          <p:cNvPr id="32" name="Picture 31">
            <a:extLst>
              <a:ext uri="{FF2B5EF4-FFF2-40B4-BE49-F238E27FC236}">
                <a16:creationId xmlns:a16="http://schemas.microsoft.com/office/drawing/2014/main" id="{447F36BA-C979-6C4E-836E-389E6BB2A728}"/>
              </a:ext>
            </a:extLst>
          </p:cNvPr>
          <p:cNvPicPr>
            <a:picLocks noChangeAspect="1"/>
          </p:cNvPicPr>
          <p:nvPr/>
        </p:nvPicPr>
        <p:blipFill>
          <a:blip r:embed="rId4"/>
          <a:stretch>
            <a:fillRect/>
          </a:stretch>
        </p:blipFill>
        <p:spPr>
          <a:xfrm>
            <a:off x="1460879" y="3998739"/>
            <a:ext cx="5103332" cy="1422610"/>
          </a:xfrm>
          <a:prstGeom prst="rect">
            <a:avLst/>
          </a:prstGeom>
        </p:spPr>
      </p:pic>
      <p:sp>
        <p:nvSpPr>
          <p:cNvPr id="33" name="Rectangle 32">
            <a:extLst>
              <a:ext uri="{FF2B5EF4-FFF2-40B4-BE49-F238E27FC236}">
                <a16:creationId xmlns:a16="http://schemas.microsoft.com/office/drawing/2014/main" id="{0D14A4E5-268C-774D-8FDC-139DCDA9AA70}"/>
              </a:ext>
            </a:extLst>
          </p:cNvPr>
          <p:cNvSpPr/>
          <p:nvPr/>
        </p:nvSpPr>
        <p:spPr>
          <a:xfrm>
            <a:off x="6055476" y="3998739"/>
            <a:ext cx="508735" cy="1422610"/>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TW"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4" name="Picture 33">
            <a:extLst>
              <a:ext uri="{FF2B5EF4-FFF2-40B4-BE49-F238E27FC236}">
                <a16:creationId xmlns:a16="http://schemas.microsoft.com/office/drawing/2014/main" id="{9A2A2DC5-6722-5F46-BB02-11274180FC41}"/>
              </a:ext>
            </a:extLst>
          </p:cNvPr>
          <p:cNvPicPr>
            <a:picLocks noChangeAspect="1"/>
          </p:cNvPicPr>
          <p:nvPr/>
        </p:nvPicPr>
        <p:blipFill>
          <a:blip r:embed="rId5"/>
          <a:stretch>
            <a:fillRect/>
          </a:stretch>
        </p:blipFill>
        <p:spPr>
          <a:xfrm>
            <a:off x="7397318" y="4138197"/>
            <a:ext cx="3843493" cy="749300"/>
          </a:xfrm>
          <a:prstGeom prst="rect">
            <a:avLst/>
          </a:prstGeom>
        </p:spPr>
      </p:pic>
    </p:spTree>
    <p:extLst>
      <p:ext uri="{BB962C8B-B14F-4D97-AF65-F5344CB8AC3E}">
        <p14:creationId xmlns:p14="http://schemas.microsoft.com/office/powerpoint/2010/main" val="12355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Lst>
  </p:timing>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1554</TotalTime>
  <Words>472</Words>
  <Application>Microsoft Macintosh PowerPoint</Application>
  <PresentationFormat>Widescreen</PresentationFormat>
  <Paragraphs>65</Paragraphs>
  <Slides>15</Slides>
  <Notes>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等线</vt:lpstr>
      <vt:lpstr>微软雅黑</vt:lpstr>
      <vt:lpstr>Arial</vt:lpstr>
      <vt:lpstr>Calibri</vt:lpstr>
      <vt:lpstr>Century Gothic</vt:lpstr>
      <vt:lpstr>Helvetica Neue</vt:lpstr>
      <vt:lpstr>Helvetica Neue Bold Condensed</vt:lpstr>
      <vt:lpstr>Roboto</vt:lpstr>
      <vt:lpstr>Segoe UI Light</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131</cp:revision>
  <dcterms:created xsi:type="dcterms:W3CDTF">2015-08-18T02:51:41Z</dcterms:created>
  <dcterms:modified xsi:type="dcterms:W3CDTF">2021-09-13T08:58:08Z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